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9"/>
  </p:notesMasterIdLst>
  <p:handoutMasterIdLst>
    <p:handoutMasterId r:id="rId30"/>
  </p:handoutMasterIdLst>
  <p:sldIdLst>
    <p:sldId id="461" r:id="rId3"/>
    <p:sldId id="449" r:id="rId4"/>
    <p:sldId id="457" r:id="rId5"/>
    <p:sldId id="458" r:id="rId6"/>
    <p:sldId id="459" r:id="rId7"/>
    <p:sldId id="456" r:id="rId8"/>
    <p:sldId id="453" r:id="rId9"/>
    <p:sldId id="452" r:id="rId10"/>
    <p:sldId id="460" r:id="rId11"/>
    <p:sldId id="425" r:id="rId12"/>
    <p:sldId id="451" r:id="rId13"/>
    <p:sldId id="447" r:id="rId14"/>
    <p:sldId id="431" r:id="rId15"/>
    <p:sldId id="429" r:id="rId16"/>
    <p:sldId id="430" r:id="rId17"/>
    <p:sldId id="437" r:id="rId18"/>
    <p:sldId id="433" r:id="rId19"/>
    <p:sldId id="454" r:id="rId20"/>
    <p:sldId id="435" r:id="rId21"/>
    <p:sldId id="434" r:id="rId22"/>
    <p:sldId id="432" r:id="rId23"/>
    <p:sldId id="436" r:id="rId24"/>
    <p:sldId id="391" r:id="rId25"/>
    <p:sldId id="455" r:id="rId26"/>
    <p:sldId id="450" r:id="rId27"/>
    <p:sldId id="448" r:id="rId28"/>
  </p:sldIdLst>
  <p:sldSz cx="12192000" cy="6858000"/>
  <p:notesSz cx="7104063" cy="10234613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8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une Abelgren Nielsen" initials="SAN" lastIdx="8" clrIdx="0"/>
  <p:cmAuthor id="1" name="Sten Emborg" initials="SE" lastIdx="2" clrIdx="1">
    <p:extLst>
      <p:ext uri="{19B8F6BF-5375-455C-9EA6-DF929625EA0E}">
        <p15:presenceInfo xmlns:p15="http://schemas.microsoft.com/office/powerpoint/2012/main" userId="S-1-5-21-2100284113-1573851820-878952375-239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9200"/>
    <a:srgbClr val="3A8A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Tema til typografi 1 - Marker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C22544A-7EE6-4342-B048-85BDC9FD1C3A}" styleName="Mellemlayout 2 - Marker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139" autoAdjust="0"/>
  </p:normalViewPr>
  <p:slideViewPr>
    <p:cSldViewPr>
      <p:cViewPr varScale="1">
        <p:scale>
          <a:sx n="58" d="100"/>
          <a:sy n="58" d="100"/>
        </p:scale>
        <p:origin x="92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99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2" d="100"/>
          <a:sy n="62" d="100"/>
        </p:scale>
        <p:origin x="-2626" y="-82"/>
      </p:cViewPr>
      <p:guideLst>
        <p:guide orient="horz" pos="3224"/>
        <p:guide pos="223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211\faelles\ODREV\SIFA\04%20-%20S&#248;sport\SejlSikkert\Instrukt&#248;rkorps\Foredrag%20og%20pr&#230;sentationer\Foredrag2021\medlemsfrafald%20SKK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a-DK"/>
              <a:t>Tilbageværende</a:t>
            </a:r>
            <a:r>
              <a:rPr lang="da-DK" baseline="0"/>
              <a:t> medlemmer</a:t>
            </a:r>
            <a:endParaRPr lang="da-DK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Graf!$D$26</c:f>
              <c:strCache>
                <c:ptCount val="1"/>
                <c:pt idx="0">
                  <c:v>2015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Graf!$C$27:$C$31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Graf!$D$27:$D$31</c:f>
              <c:numCache>
                <c:formatCode>0%</c:formatCode>
                <c:ptCount val="5"/>
                <c:pt idx="0">
                  <c:v>1</c:v>
                </c:pt>
                <c:pt idx="1">
                  <c:v>0.86792452830188682</c:v>
                </c:pt>
                <c:pt idx="2">
                  <c:v>0.62264150943396224</c:v>
                </c:pt>
                <c:pt idx="3">
                  <c:v>0.47169811320754718</c:v>
                </c:pt>
                <c:pt idx="4">
                  <c:v>0.39622641509433965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4C0-4C1A-88D4-115BAECC5263}"/>
            </c:ext>
          </c:extLst>
        </c:ser>
        <c:ser>
          <c:idx val="1"/>
          <c:order val="1"/>
          <c:tx>
            <c:strRef>
              <c:f>Graf!$E$26</c:f>
              <c:strCache>
                <c:ptCount val="1"/>
                <c:pt idx="0">
                  <c:v>2016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a-DK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Graf!$C$27:$C$31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2</c:v>
                </c:pt>
                <c:pt idx="3">
                  <c:v>3</c:v>
                </c:pt>
                <c:pt idx="4">
                  <c:v>4</c:v>
                </c:pt>
              </c:numCache>
            </c:numRef>
          </c:cat>
          <c:val>
            <c:numRef>
              <c:f>Graf!$E$27:$E$31</c:f>
              <c:numCache>
                <c:formatCode>0%</c:formatCode>
                <c:ptCount val="5"/>
                <c:pt idx="0">
                  <c:v>1</c:v>
                </c:pt>
                <c:pt idx="1">
                  <c:v>0.84210526315789469</c:v>
                </c:pt>
                <c:pt idx="2">
                  <c:v>0.73684210526315785</c:v>
                </c:pt>
                <c:pt idx="3">
                  <c:v>0.61842105263157898</c:v>
                </c:pt>
                <c:pt idx="4">
                  <c:v>0.56578947368421051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4C0-4C1A-88D4-115BAECC526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553611872"/>
        <c:axId val="553612528"/>
      </c:barChart>
      <c:catAx>
        <c:axId val="5536118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da-DK"/>
                  <a:t>Antal år efter indmeldelse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da-DK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3612528"/>
        <c:crosses val="autoZero"/>
        <c:auto val="1"/>
        <c:lblAlgn val="ctr"/>
        <c:lblOffset val="100"/>
        <c:noMultiLvlLbl val="0"/>
      </c:catAx>
      <c:valAx>
        <c:axId val="55361252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a-DK"/>
          </a:p>
        </c:txPr>
        <c:crossAx val="5536118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a-DK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59229F-EF10-4E3C-922D-CF4072FB4EBE}" type="doc">
      <dgm:prSet loTypeId="urn:microsoft.com/office/officeart/2005/8/layout/pyramid1" loCatId="pyramid" qsTypeId="urn:microsoft.com/office/officeart/2005/8/quickstyle/simple4" qsCatId="simple" csTypeId="urn:microsoft.com/office/officeart/2005/8/colors/colorful1" csCatId="colorful" phldr="1"/>
      <dgm:spPr/>
    </dgm:pt>
    <dgm:pt modelId="{E39309A9-2469-4544-9206-180152F31002}">
      <dgm:prSet phldrT="[Tekst]" phldr="1"/>
      <dgm:spPr/>
      <dgm:t>
        <a:bodyPr/>
        <a:lstStyle/>
        <a:p>
          <a:endParaRPr lang="da-DK" dirty="0"/>
        </a:p>
      </dgm:t>
    </dgm:pt>
    <dgm:pt modelId="{44F2ACF0-11BF-4840-BF0C-CDA32708D269}" type="parTrans" cxnId="{698D6A5D-1CEB-4D30-80CD-6CAA3278E7F7}">
      <dgm:prSet/>
      <dgm:spPr/>
      <dgm:t>
        <a:bodyPr/>
        <a:lstStyle/>
        <a:p>
          <a:endParaRPr lang="da-DK"/>
        </a:p>
      </dgm:t>
    </dgm:pt>
    <dgm:pt modelId="{15DB955A-D06E-45EC-88F2-452B48959F37}" type="sibTrans" cxnId="{698D6A5D-1CEB-4D30-80CD-6CAA3278E7F7}">
      <dgm:prSet/>
      <dgm:spPr/>
      <dgm:t>
        <a:bodyPr/>
        <a:lstStyle/>
        <a:p>
          <a:endParaRPr lang="da-DK"/>
        </a:p>
      </dgm:t>
    </dgm:pt>
    <dgm:pt modelId="{73156AA0-4334-4ECB-8A3D-2B9CE9E71595}">
      <dgm:prSet phldrT="[Tekst]" phldr="1"/>
      <dgm:spPr/>
      <dgm:t>
        <a:bodyPr/>
        <a:lstStyle/>
        <a:p>
          <a:endParaRPr lang="da-DK" dirty="0"/>
        </a:p>
      </dgm:t>
    </dgm:pt>
    <dgm:pt modelId="{2EF1A95F-21D3-4972-A909-C2B57348BE45}" type="parTrans" cxnId="{93AA86C3-9221-4E97-B4DF-B10F21469297}">
      <dgm:prSet/>
      <dgm:spPr/>
      <dgm:t>
        <a:bodyPr/>
        <a:lstStyle/>
        <a:p>
          <a:endParaRPr lang="da-DK"/>
        </a:p>
      </dgm:t>
    </dgm:pt>
    <dgm:pt modelId="{D61A5AE5-A0A6-4E17-8BC0-CDBDC0B68529}" type="sibTrans" cxnId="{93AA86C3-9221-4E97-B4DF-B10F21469297}">
      <dgm:prSet/>
      <dgm:spPr/>
      <dgm:t>
        <a:bodyPr/>
        <a:lstStyle/>
        <a:p>
          <a:endParaRPr lang="da-DK"/>
        </a:p>
      </dgm:t>
    </dgm:pt>
    <dgm:pt modelId="{96F9D3F8-4457-4CAC-9363-F1FAD44BCDDC}">
      <dgm:prSet phldrT="[Tekst]" phldr="1"/>
      <dgm:spPr/>
      <dgm:t>
        <a:bodyPr/>
        <a:lstStyle/>
        <a:p>
          <a:endParaRPr lang="da-DK"/>
        </a:p>
      </dgm:t>
    </dgm:pt>
    <dgm:pt modelId="{E2DC8AFD-7A5E-4E5D-BCD6-1BFDD90AF583}" type="parTrans" cxnId="{71822ED0-8DAC-491F-8826-3AF727A91178}">
      <dgm:prSet/>
      <dgm:spPr/>
      <dgm:t>
        <a:bodyPr/>
        <a:lstStyle/>
        <a:p>
          <a:endParaRPr lang="da-DK"/>
        </a:p>
      </dgm:t>
    </dgm:pt>
    <dgm:pt modelId="{88C9398E-7B10-46C7-924A-996F12CD3189}" type="sibTrans" cxnId="{71822ED0-8DAC-491F-8826-3AF727A91178}">
      <dgm:prSet/>
      <dgm:spPr/>
      <dgm:t>
        <a:bodyPr/>
        <a:lstStyle/>
        <a:p>
          <a:endParaRPr lang="da-DK"/>
        </a:p>
      </dgm:t>
    </dgm:pt>
    <dgm:pt modelId="{5922718C-069C-4AEB-953D-B2762ACA044E}">
      <dgm:prSet/>
      <dgm:spPr/>
      <dgm:t>
        <a:bodyPr/>
        <a:lstStyle/>
        <a:p>
          <a:endParaRPr lang="da-DK"/>
        </a:p>
      </dgm:t>
    </dgm:pt>
    <dgm:pt modelId="{BD93B3AF-912F-4D41-8FBB-DFC3B88109BF}" type="parTrans" cxnId="{09B403C9-B627-47DA-A46B-ED55656B18B9}">
      <dgm:prSet/>
      <dgm:spPr/>
      <dgm:t>
        <a:bodyPr/>
        <a:lstStyle/>
        <a:p>
          <a:endParaRPr lang="da-DK"/>
        </a:p>
      </dgm:t>
    </dgm:pt>
    <dgm:pt modelId="{2B288AE9-7C8D-4499-9D33-D7FBC289857E}" type="sibTrans" cxnId="{09B403C9-B627-47DA-A46B-ED55656B18B9}">
      <dgm:prSet/>
      <dgm:spPr/>
      <dgm:t>
        <a:bodyPr/>
        <a:lstStyle/>
        <a:p>
          <a:endParaRPr lang="da-DK"/>
        </a:p>
      </dgm:t>
    </dgm:pt>
    <dgm:pt modelId="{1BB8E324-EEEB-482E-B837-4EBBB4B41A8C}" type="pres">
      <dgm:prSet presAssocID="{EB59229F-EF10-4E3C-922D-CF4072FB4EBE}" presName="Name0" presStyleCnt="0">
        <dgm:presLayoutVars>
          <dgm:dir/>
          <dgm:animLvl val="lvl"/>
          <dgm:resizeHandles val="exact"/>
        </dgm:presLayoutVars>
      </dgm:prSet>
      <dgm:spPr/>
    </dgm:pt>
    <dgm:pt modelId="{85485B8F-A188-490F-9C14-E52D07448C15}" type="pres">
      <dgm:prSet presAssocID="{E39309A9-2469-4544-9206-180152F31002}" presName="Name8" presStyleCnt="0"/>
      <dgm:spPr/>
    </dgm:pt>
    <dgm:pt modelId="{371FD263-3CB5-4A74-94A6-2C7DFDB946E7}" type="pres">
      <dgm:prSet presAssocID="{E39309A9-2469-4544-9206-180152F31002}" presName="level" presStyleLbl="node1" presStyleIdx="0" presStyleCnt="4">
        <dgm:presLayoutVars>
          <dgm:chMax val="1"/>
          <dgm:bulletEnabled val="1"/>
        </dgm:presLayoutVars>
      </dgm:prSet>
      <dgm:spPr/>
    </dgm:pt>
    <dgm:pt modelId="{169CC554-B7F1-443B-A34E-C5329F93846D}" type="pres">
      <dgm:prSet presAssocID="{E39309A9-2469-4544-9206-180152F3100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6E0BD43E-7378-4B37-BC25-55B714DEB3FE}" type="pres">
      <dgm:prSet presAssocID="{5922718C-069C-4AEB-953D-B2762ACA044E}" presName="Name8" presStyleCnt="0"/>
      <dgm:spPr/>
    </dgm:pt>
    <dgm:pt modelId="{F7AB5677-20BD-41F0-BFD5-7172D8CECE6B}" type="pres">
      <dgm:prSet presAssocID="{5922718C-069C-4AEB-953D-B2762ACA044E}" presName="level" presStyleLbl="node1" presStyleIdx="1" presStyleCnt="4">
        <dgm:presLayoutVars>
          <dgm:chMax val="1"/>
          <dgm:bulletEnabled val="1"/>
        </dgm:presLayoutVars>
      </dgm:prSet>
      <dgm:spPr/>
    </dgm:pt>
    <dgm:pt modelId="{1C98D72B-3F00-4924-8186-11ED930C8975}" type="pres">
      <dgm:prSet presAssocID="{5922718C-069C-4AEB-953D-B2762ACA04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7A5C8B52-B3B6-478D-9B60-B5D6786CE339}" type="pres">
      <dgm:prSet presAssocID="{73156AA0-4334-4ECB-8A3D-2B9CE9E71595}" presName="Name8" presStyleCnt="0"/>
      <dgm:spPr/>
    </dgm:pt>
    <dgm:pt modelId="{6462C519-EBBD-4EBF-AA13-38980B981B54}" type="pres">
      <dgm:prSet presAssocID="{73156AA0-4334-4ECB-8A3D-2B9CE9E71595}" presName="level" presStyleLbl="node1" presStyleIdx="2" presStyleCnt="4">
        <dgm:presLayoutVars>
          <dgm:chMax val="1"/>
          <dgm:bulletEnabled val="1"/>
        </dgm:presLayoutVars>
      </dgm:prSet>
      <dgm:spPr/>
    </dgm:pt>
    <dgm:pt modelId="{E6F3E69B-7FE4-4294-B398-6F2FDB015203}" type="pres">
      <dgm:prSet presAssocID="{73156AA0-4334-4ECB-8A3D-2B9CE9E71595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2094BA71-8274-46F2-B00A-B9CF1B745266}" type="pres">
      <dgm:prSet presAssocID="{96F9D3F8-4457-4CAC-9363-F1FAD44BCDDC}" presName="Name8" presStyleCnt="0"/>
      <dgm:spPr/>
    </dgm:pt>
    <dgm:pt modelId="{0234AE31-A566-4D0F-8B3C-B362FB9BEFCA}" type="pres">
      <dgm:prSet presAssocID="{96F9D3F8-4457-4CAC-9363-F1FAD44BCDDC}" presName="level" presStyleLbl="node1" presStyleIdx="3" presStyleCnt="4">
        <dgm:presLayoutVars>
          <dgm:chMax val="1"/>
          <dgm:bulletEnabled val="1"/>
        </dgm:presLayoutVars>
      </dgm:prSet>
      <dgm:spPr/>
    </dgm:pt>
    <dgm:pt modelId="{FE126CB0-F479-44A8-92E3-9E3D4BABC421}" type="pres">
      <dgm:prSet presAssocID="{96F9D3F8-4457-4CAC-9363-F1FAD44BCDD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8106BDEC-5A6A-4939-BA61-A56224CDFDBD}" type="presOf" srcId="{E39309A9-2469-4544-9206-180152F31002}" destId="{169CC554-B7F1-443B-A34E-C5329F93846D}" srcOrd="1" destOrd="0" presId="urn:microsoft.com/office/officeart/2005/8/layout/pyramid1"/>
    <dgm:cxn modelId="{2BD072E6-925B-4105-B029-1B7207B920BF}" type="presOf" srcId="{E39309A9-2469-4544-9206-180152F31002}" destId="{371FD263-3CB5-4A74-94A6-2C7DFDB946E7}" srcOrd="0" destOrd="0" presId="urn:microsoft.com/office/officeart/2005/8/layout/pyramid1"/>
    <dgm:cxn modelId="{54BBF5B4-4F5A-4735-8E1F-8DBF6BBDA186}" type="presOf" srcId="{5922718C-069C-4AEB-953D-B2762ACA044E}" destId="{1C98D72B-3F00-4924-8186-11ED930C8975}" srcOrd="1" destOrd="0" presId="urn:microsoft.com/office/officeart/2005/8/layout/pyramid1"/>
    <dgm:cxn modelId="{09B403C9-B627-47DA-A46B-ED55656B18B9}" srcId="{EB59229F-EF10-4E3C-922D-CF4072FB4EBE}" destId="{5922718C-069C-4AEB-953D-B2762ACA044E}" srcOrd="1" destOrd="0" parTransId="{BD93B3AF-912F-4D41-8FBB-DFC3B88109BF}" sibTransId="{2B288AE9-7C8D-4499-9D33-D7FBC289857E}"/>
    <dgm:cxn modelId="{71822ED0-8DAC-491F-8826-3AF727A91178}" srcId="{EB59229F-EF10-4E3C-922D-CF4072FB4EBE}" destId="{96F9D3F8-4457-4CAC-9363-F1FAD44BCDDC}" srcOrd="3" destOrd="0" parTransId="{E2DC8AFD-7A5E-4E5D-BCD6-1BFDD90AF583}" sibTransId="{88C9398E-7B10-46C7-924A-996F12CD3189}"/>
    <dgm:cxn modelId="{93AA86C3-9221-4E97-B4DF-B10F21469297}" srcId="{EB59229F-EF10-4E3C-922D-CF4072FB4EBE}" destId="{73156AA0-4334-4ECB-8A3D-2B9CE9E71595}" srcOrd="2" destOrd="0" parTransId="{2EF1A95F-21D3-4972-A909-C2B57348BE45}" sibTransId="{D61A5AE5-A0A6-4E17-8BC0-CDBDC0B68529}"/>
    <dgm:cxn modelId="{698D6A5D-1CEB-4D30-80CD-6CAA3278E7F7}" srcId="{EB59229F-EF10-4E3C-922D-CF4072FB4EBE}" destId="{E39309A9-2469-4544-9206-180152F31002}" srcOrd="0" destOrd="0" parTransId="{44F2ACF0-11BF-4840-BF0C-CDA32708D269}" sibTransId="{15DB955A-D06E-45EC-88F2-452B48959F37}"/>
    <dgm:cxn modelId="{A76EA48D-045D-4211-A5E5-F5D8180D326D}" type="presOf" srcId="{5922718C-069C-4AEB-953D-B2762ACA044E}" destId="{F7AB5677-20BD-41F0-BFD5-7172D8CECE6B}" srcOrd="0" destOrd="0" presId="urn:microsoft.com/office/officeart/2005/8/layout/pyramid1"/>
    <dgm:cxn modelId="{E50789B2-600E-44A3-A756-5BAA45F65A2D}" type="presOf" srcId="{96F9D3F8-4457-4CAC-9363-F1FAD44BCDDC}" destId="{FE126CB0-F479-44A8-92E3-9E3D4BABC421}" srcOrd="1" destOrd="0" presId="urn:microsoft.com/office/officeart/2005/8/layout/pyramid1"/>
    <dgm:cxn modelId="{52FC4C8A-EBE1-41D9-82A7-418E81C5B812}" type="presOf" srcId="{73156AA0-4334-4ECB-8A3D-2B9CE9E71595}" destId="{E6F3E69B-7FE4-4294-B398-6F2FDB015203}" srcOrd="1" destOrd="0" presId="urn:microsoft.com/office/officeart/2005/8/layout/pyramid1"/>
    <dgm:cxn modelId="{6F557604-6D48-4623-AD10-D893D15BD09A}" type="presOf" srcId="{96F9D3F8-4457-4CAC-9363-F1FAD44BCDDC}" destId="{0234AE31-A566-4D0F-8B3C-B362FB9BEFCA}" srcOrd="0" destOrd="0" presId="urn:microsoft.com/office/officeart/2005/8/layout/pyramid1"/>
    <dgm:cxn modelId="{4FF87FEA-0EC4-433D-8993-8C137FC1829E}" type="presOf" srcId="{73156AA0-4334-4ECB-8A3D-2B9CE9E71595}" destId="{6462C519-EBBD-4EBF-AA13-38980B981B54}" srcOrd="0" destOrd="0" presId="urn:microsoft.com/office/officeart/2005/8/layout/pyramid1"/>
    <dgm:cxn modelId="{169126BB-2A29-4A9D-BFB2-443F87DF768C}" type="presOf" srcId="{EB59229F-EF10-4E3C-922D-CF4072FB4EBE}" destId="{1BB8E324-EEEB-482E-B837-4EBBB4B41A8C}" srcOrd="0" destOrd="0" presId="urn:microsoft.com/office/officeart/2005/8/layout/pyramid1"/>
    <dgm:cxn modelId="{81B6C3B8-4D4A-438E-A3BA-60152CCEA903}" type="presParOf" srcId="{1BB8E324-EEEB-482E-B837-4EBBB4B41A8C}" destId="{85485B8F-A188-490F-9C14-E52D07448C15}" srcOrd="0" destOrd="0" presId="urn:microsoft.com/office/officeart/2005/8/layout/pyramid1"/>
    <dgm:cxn modelId="{85EFE1FE-66BA-4673-9F33-D586DF105864}" type="presParOf" srcId="{85485B8F-A188-490F-9C14-E52D07448C15}" destId="{371FD263-3CB5-4A74-94A6-2C7DFDB946E7}" srcOrd="0" destOrd="0" presId="urn:microsoft.com/office/officeart/2005/8/layout/pyramid1"/>
    <dgm:cxn modelId="{269D80E5-9C0D-48FA-A5FE-3AD224427F9A}" type="presParOf" srcId="{85485B8F-A188-490F-9C14-E52D07448C15}" destId="{169CC554-B7F1-443B-A34E-C5329F93846D}" srcOrd="1" destOrd="0" presId="urn:microsoft.com/office/officeart/2005/8/layout/pyramid1"/>
    <dgm:cxn modelId="{F699D0B2-74E8-4478-8A82-B182FDE416C0}" type="presParOf" srcId="{1BB8E324-EEEB-482E-B837-4EBBB4B41A8C}" destId="{6E0BD43E-7378-4B37-BC25-55B714DEB3FE}" srcOrd="1" destOrd="0" presId="urn:microsoft.com/office/officeart/2005/8/layout/pyramid1"/>
    <dgm:cxn modelId="{2100729D-5067-4AF6-93D2-CC16A337B710}" type="presParOf" srcId="{6E0BD43E-7378-4B37-BC25-55B714DEB3FE}" destId="{F7AB5677-20BD-41F0-BFD5-7172D8CECE6B}" srcOrd="0" destOrd="0" presId="urn:microsoft.com/office/officeart/2005/8/layout/pyramid1"/>
    <dgm:cxn modelId="{BB96ED35-58DE-491B-A05B-B2E3178E5EDE}" type="presParOf" srcId="{6E0BD43E-7378-4B37-BC25-55B714DEB3FE}" destId="{1C98D72B-3F00-4924-8186-11ED930C8975}" srcOrd="1" destOrd="0" presId="urn:microsoft.com/office/officeart/2005/8/layout/pyramid1"/>
    <dgm:cxn modelId="{D6CCADE4-D93B-4503-8558-5CF86705FEFB}" type="presParOf" srcId="{1BB8E324-EEEB-482E-B837-4EBBB4B41A8C}" destId="{7A5C8B52-B3B6-478D-9B60-B5D6786CE339}" srcOrd="2" destOrd="0" presId="urn:microsoft.com/office/officeart/2005/8/layout/pyramid1"/>
    <dgm:cxn modelId="{2855CB26-B78D-453C-8D80-51404C5394AF}" type="presParOf" srcId="{7A5C8B52-B3B6-478D-9B60-B5D6786CE339}" destId="{6462C519-EBBD-4EBF-AA13-38980B981B54}" srcOrd="0" destOrd="0" presId="urn:microsoft.com/office/officeart/2005/8/layout/pyramid1"/>
    <dgm:cxn modelId="{BEDAD551-BC8D-4332-A20D-FBE87816284F}" type="presParOf" srcId="{7A5C8B52-B3B6-478D-9B60-B5D6786CE339}" destId="{E6F3E69B-7FE4-4294-B398-6F2FDB015203}" srcOrd="1" destOrd="0" presId="urn:microsoft.com/office/officeart/2005/8/layout/pyramid1"/>
    <dgm:cxn modelId="{88FD0393-7DB8-4175-B613-03D6B20A3D2E}" type="presParOf" srcId="{1BB8E324-EEEB-482E-B837-4EBBB4B41A8C}" destId="{2094BA71-8274-46F2-B00A-B9CF1B745266}" srcOrd="3" destOrd="0" presId="urn:microsoft.com/office/officeart/2005/8/layout/pyramid1"/>
    <dgm:cxn modelId="{D861C779-394C-41AD-8EFC-5063B8E2715F}" type="presParOf" srcId="{2094BA71-8274-46F2-B00A-B9CF1B745266}" destId="{0234AE31-A566-4D0F-8B3C-B362FB9BEFCA}" srcOrd="0" destOrd="0" presId="urn:microsoft.com/office/officeart/2005/8/layout/pyramid1"/>
    <dgm:cxn modelId="{C2406C0E-B25F-4764-A5CD-B8A7673A1E39}" type="presParOf" srcId="{2094BA71-8274-46F2-B00A-B9CF1B745266}" destId="{FE126CB0-F479-44A8-92E3-9E3D4BABC421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74F277-5383-43B6-9F16-89862D9789B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92BF44B6-D3BA-49CA-BDE8-FA4D2BE4D2BB}" type="pres">
      <dgm:prSet presAssocID="{5074F277-5383-43B6-9F16-89862D9789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</dgm:ptLst>
  <dgm:cxnLst>
    <dgm:cxn modelId="{284FF09C-6253-46A1-86DB-77BB6ED2A1F9}" type="presOf" srcId="{5074F277-5383-43B6-9F16-89862D9789B1}" destId="{92BF44B6-D3BA-49CA-BDE8-FA4D2BE4D2B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074F277-5383-43B6-9F16-89862D9789B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92BF44B6-D3BA-49CA-BDE8-FA4D2BE4D2BB}" type="pres">
      <dgm:prSet presAssocID="{5074F277-5383-43B6-9F16-89862D9789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</dgm:ptLst>
  <dgm:cxnLst>
    <dgm:cxn modelId="{284FF09C-6253-46A1-86DB-77BB6ED2A1F9}" type="presOf" srcId="{5074F277-5383-43B6-9F16-89862D9789B1}" destId="{92BF44B6-D3BA-49CA-BDE8-FA4D2BE4D2B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74F277-5383-43B6-9F16-89862D9789B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92BF44B6-D3BA-49CA-BDE8-FA4D2BE4D2BB}" type="pres">
      <dgm:prSet presAssocID="{5074F277-5383-43B6-9F16-89862D9789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</dgm:ptLst>
  <dgm:cxnLst>
    <dgm:cxn modelId="{284FF09C-6253-46A1-86DB-77BB6ED2A1F9}" type="presOf" srcId="{5074F277-5383-43B6-9F16-89862D9789B1}" destId="{92BF44B6-D3BA-49CA-BDE8-FA4D2BE4D2B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074F277-5383-43B6-9F16-89862D9789B1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da-DK"/>
        </a:p>
      </dgm:t>
    </dgm:pt>
    <dgm:pt modelId="{92BF44B6-D3BA-49CA-BDE8-FA4D2BE4D2BB}" type="pres">
      <dgm:prSet presAssocID="{5074F277-5383-43B6-9F16-89862D9789B1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da-DK"/>
        </a:p>
      </dgm:t>
    </dgm:pt>
  </dgm:ptLst>
  <dgm:cxnLst>
    <dgm:cxn modelId="{284FF09C-6253-46A1-86DB-77BB6ED2A1F9}" type="presOf" srcId="{5074F277-5383-43B6-9F16-89862D9789B1}" destId="{92BF44B6-D3BA-49CA-BDE8-FA4D2BE4D2BB}" srcOrd="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1FD263-3CB5-4A74-94A6-2C7DFDB946E7}">
      <dsp:nvSpPr>
        <dsp:cNvPr id="0" name=""/>
        <dsp:cNvSpPr/>
      </dsp:nvSpPr>
      <dsp:spPr>
        <a:xfrm>
          <a:off x="1048268" y="0"/>
          <a:ext cx="698845" cy="569527"/>
        </a:xfrm>
        <a:prstGeom prst="trapezoid">
          <a:avLst>
            <a:gd name="adj" fmla="val 61353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1900" kern="1200"/>
        </a:p>
      </dsp:txBody>
      <dsp:txXfrm>
        <a:off x="1048268" y="0"/>
        <a:ext cx="698845" cy="569527"/>
      </dsp:txXfrm>
    </dsp:sp>
    <dsp:sp modelId="{F7AB5677-20BD-41F0-BFD5-7172D8CECE6B}">
      <dsp:nvSpPr>
        <dsp:cNvPr id="0" name=""/>
        <dsp:cNvSpPr/>
      </dsp:nvSpPr>
      <dsp:spPr>
        <a:xfrm>
          <a:off x="698845" y="569527"/>
          <a:ext cx="1397691" cy="569527"/>
        </a:xfrm>
        <a:prstGeom prst="trapezoid">
          <a:avLst>
            <a:gd name="adj" fmla="val 61353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3400" kern="1200"/>
        </a:p>
      </dsp:txBody>
      <dsp:txXfrm>
        <a:off x="943441" y="569527"/>
        <a:ext cx="908499" cy="569527"/>
      </dsp:txXfrm>
    </dsp:sp>
    <dsp:sp modelId="{6462C519-EBBD-4EBF-AA13-38980B981B54}">
      <dsp:nvSpPr>
        <dsp:cNvPr id="0" name=""/>
        <dsp:cNvSpPr/>
      </dsp:nvSpPr>
      <dsp:spPr>
        <a:xfrm>
          <a:off x="349422" y="1139055"/>
          <a:ext cx="2096536" cy="569527"/>
        </a:xfrm>
        <a:prstGeom prst="trapezoid">
          <a:avLst>
            <a:gd name="adj" fmla="val 61353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3400" kern="1200"/>
        </a:p>
      </dsp:txBody>
      <dsp:txXfrm>
        <a:off x="716316" y="1139055"/>
        <a:ext cx="1362748" cy="569527"/>
      </dsp:txXfrm>
    </dsp:sp>
    <dsp:sp modelId="{0234AE31-A566-4D0F-8B3C-B362FB9BEFCA}">
      <dsp:nvSpPr>
        <dsp:cNvPr id="0" name=""/>
        <dsp:cNvSpPr/>
      </dsp:nvSpPr>
      <dsp:spPr>
        <a:xfrm>
          <a:off x="0" y="1708583"/>
          <a:ext cx="2795382" cy="569527"/>
        </a:xfrm>
        <a:prstGeom prst="trapezoid">
          <a:avLst>
            <a:gd name="adj" fmla="val 61353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a-DK" sz="3400" kern="1200"/>
        </a:p>
      </dsp:txBody>
      <dsp:txXfrm>
        <a:off x="489191" y="1708583"/>
        <a:ext cx="1816998" cy="5695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AC652B7-F35E-4847-A3C0-56A090CBA49E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3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0FD80240-BE97-4476-9700-8EC274D238E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49047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4023992" y="0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/>
          <a:lstStyle>
            <a:lvl1pPr algn="r">
              <a:defRPr sz="1300"/>
            </a:lvl1pPr>
          </a:lstStyle>
          <a:p>
            <a:fld id="{47F7B051-B18C-46C6-B81F-1A83FBCC61F2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dias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75" tIns="49538" rIns="99075" bIns="49538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75" tIns="49538" rIns="99075" bIns="49538" rtlCol="0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l">
              <a:defRPr sz="1300"/>
            </a:lvl1pPr>
          </a:lstStyle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5"/>
          </p:nvPr>
        </p:nvSpPr>
        <p:spPr>
          <a:xfrm>
            <a:off x="4023992" y="9721106"/>
            <a:ext cx="3078427" cy="511731"/>
          </a:xfrm>
          <a:prstGeom prst="rect">
            <a:avLst/>
          </a:prstGeom>
        </p:spPr>
        <p:txBody>
          <a:bodyPr vert="horz" lIns="99075" tIns="49538" rIns="99075" bIns="49538" rtlCol="0" anchor="b"/>
          <a:lstStyle>
            <a:lvl1pPr algn="r">
              <a:defRPr sz="1300"/>
            </a:lvl1pPr>
          </a:lstStyle>
          <a:p>
            <a:fld id="{89DBAF88-D5D1-42ED-AA28-F6B152475A59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67948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Sune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869806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2458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613870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755252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dirty="0" smtClean="0"/>
              <a:t>Argumenter til 1)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Ikke alle nye på vandet uddanner sig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Ikke</a:t>
            </a:r>
            <a:r>
              <a:rPr lang="da-DK" baseline="0" dirty="0" smtClean="0"/>
              <a:t> alle uddannelser har dybdegående fokus på sikkerhed</a:t>
            </a:r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Argumenter til 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 smtClean="0"/>
              <a:t>Flere klubber udtrykker en</a:t>
            </a:r>
            <a:r>
              <a:rPr lang="da-DK" baseline="0" dirty="0" smtClean="0"/>
              <a:t> bekymring for, at de nye sejlere mister interessen hurtigt igen og/eller forbliver ”passive” medlemmer, som ikke tager del i klublivet. Derved får klubberne ikke udnyttet muligheden i opretholde den ”fødekæde”, som skal sikre klubbens fremtid. 70% af Dansk Sejlunions klubber udtrykker, at deres største udfordring er at sikre frivillige nok til at tage sig af klubbens drift.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dirty="0" smtClean="0"/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845354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344507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r>
              <a:rPr lang="da-DK" sz="1200" baseline="0" dirty="0" smtClean="0"/>
              <a:t>- Sejlads er en kompleks aktivitet, der kræver megen læring for nye. Mentorerne kan være med til gøre det lettere for de nye at finde svar på de mange spørgsmål.</a:t>
            </a:r>
          </a:p>
          <a:p>
            <a:pPr marL="195263" indent="0">
              <a:buNone/>
            </a:pPr>
            <a:r>
              <a:rPr lang="da-DK" sz="1200" baseline="0" dirty="0" smtClean="0"/>
              <a:t>- Samtidig kan mentorer være med til at gøre de nye trygge ved sejlads.</a:t>
            </a:r>
          </a:p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18537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6713" indent="-171450">
              <a:buFontTx/>
              <a:buChar char="-"/>
            </a:pPr>
            <a:r>
              <a:rPr lang="da-DK" sz="1200" dirty="0" smtClean="0"/>
              <a:t>De </a:t>
            </a:r>
            <a:r>
              <a:rPr lang="da-DK" sz="1200" dirty="0" smtClean="0"/>
              <a:t>mange elever er en unik mulighed for at få styrket fødekæden af aktive klubmedlemmer. </a:t>
            </a:r>
          </a:p>
          <a:p>
            <a:pPr marL="366713" indent="-171450">
              <a:buFontTx/>
              <a:buChar char="-"/>
            </a:pPr>
            <a:r>
              <a:rPr lang="da-DK" sz="1200" dirty="0" smtClean="0"/>
              <a:t>Hvordan</a:t>
            </a:r>
            <a:r>
              <a:rPr lang="da-DK" sz="1200" baseline="0" dirty="0" smtClean="0"/>
              <a:t> undgår man at eleverne forsvinder så snart de har bestået prøven</a:t>
            </a:r>
            <a:r>
              <a:rPr lang="da-DK" sz="1200" baseline="0" dirty="0" smtClean="0"/>
              <a:t>?</a:t>
            </a:r>
          </a:p>
          <a:p>
            <a:pPr marL="366713" indent="-171450">
              <a:buFontTx/>
              <a:buChar char="-"/>
            </a:pP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Klubben skal være med til at </a:t>
            </a:r>
            <a:r>
              <a:rPr lang="da-DK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faciliteere</a:t>
            </a:r>
            <a:r>
              <a:rPr lang="da-DK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at ny komme med ud at sejle med de erfarne</a:t>
            </a: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98121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482057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62243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485481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 smtClean="0"/>
              <a:t>Sten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4526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8679381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26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6067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Vi værdsætter alle klubber som går første step = besøg af </a:t>
            </a:r>
            <a:r>
              <a:rPr lang="da-DK" dirty="0" err="1" smtClean="0"/>
              <a:t>SejlSikkert</a:t>
            </a:r>
            <a:r>
              <a:rPr lang="da-DK" dirty="0" smtClean="0"/>
              <a:t>-instruktør</a:t>
            </a:r>
          </a:p>
          <a:p>
            <a:pPr marL="0" indent="0">
              <a:buFontTx/>
              <a:buNone/>
            </a:pPr>
            <a:endParaRPr lang="da-DK" dirty="0" smtClean="0"/>
          </a:p>
          <a:p>
            <a:pPr marL="0" indent="0">
              <a:buFontTx/>
              <a:buNone/>
            </a:pPr>
            <a:endParaRPr lang="da-DK" dirty="0" smtClean="0"/>
          </a:p>
          <a:p>
            <a:pPr marL="0" indent="0">
              <a:buFontTx/>
              <a:buNone/>
            </a:pPr>
            <a:r>
              <a:rPr lang="da-DK" dirty="0" smtClean="0"/>
              <a:t>Argumenter </a:t>
            </a:r>
            <a:r>
              <a:rPr lang="da-DK" dirty="0" smtClean="0"/>
              <a:t>til 1)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Ikke alle nye på vandet uddanner sig</a:t>
            </a:r>
          </a:p>
          <a:p>
            <a:pPr marL="171450" indent="-171450">
              <a:buFontTx/>
              <a:buChar char="-"/>
            </a:pPr>
            <a:r>
              <a:rPr lang="da-DK" dirty="0" smtClean="0"/>
              <a:t>Ikke</a:t>
            </a:r>
            <a:r>
              <a:rPr lang="da-DK" baseline="0" dirty="0" smtClean="0"/>
              <a:t> alle uddannelser har dybdegående fokus på sikkerhed</a:t>
            </a:r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dirty="0" smtClean="0"/>
              <a:t>Argumenter til 2)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dirty="0" smtClean="0"/>
              <a:t>Flere klubber udtrykker en</a:t>
            </a:r>
            <a:r>
              <a:rPr lang="da-DK" baseline="0" dirty="0" smtClean="0"/>
              <a:t> bekymring for, at de nye sejlere mister interessen hurtigt igen og/eller forbliver ”passive” medlemmer, som ikke tager del i klublivet. Derved får klubberne ikke udnyttet muligheden i opretholde den ”fødekæde”, som skal sikre klubbens fremtid. 70% af Dansk Sejlunions klubber udtrykker, at deres største udfordring er at sikre frivillige nok til at tage sig af klubbens drift.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dirty="0" smtClean="0"/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0177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baseline="0" dirty="0" smtClean="0"/>
              <a:t>70</a:t>
            </a:r>
            <a:r>
              <a:rPr lang="da-DK" baseline="0" dirty="0" smtClean="0"/>
              <a:t>% af Dansk Sejlunions klubber udtrykker, at deres største udfordring er at sikre frivillige nok til at tage sig af klubbens drift.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dirty="0" smtClean="0"/>
          </a:p>
          <a:p>
            <a:pPr marL="0" indent="0">
              <a:buFontTx/>
              <a:buNone/>
            </a:pPr>
            <a:endParaRPr lang="da-DK" baseline="0" dirty="0" smtClean="0"/>
          </a:p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280483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 klubben kan de gode sikkerhedsvaner dyrkes</a:t>
            </a:r>
          </a:p>
          <a:p>
            <a:pPr lvl="1"/>
            <a:r>
              <a:rPr lang="da-DK" sz="2000" b="1" dirty="0" smtClean="0"/>
              <a:t>	= De nye kan lære af de erfarne.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De nye medlemmer tager sikkerhedskulturen fra ”skolebænken” med ind i klubben.</a:t>
            </a:r>
          </a:p>
          <a:p>
            <a:pPr lvl="1"/>
            <a:r>
              <a:rPr lang="da-DK" sz="2000" b="1" dirty="0" smtClean="0"/>
              <a:t>	= De erfarne kan lære af de nye.</a:t>
            </a:r>
          </a:p>
          <a:p>
            <a:pPr lvl="1"/>
            <a:endParaRPr lang="da-DK" sz="2000" b="1" dirty="0" smtClean="0"/>
          </a:p>
          <a:p>
            <a:endParaRPr lang="da-DK" dirty="0" smtClean="0"/>
          </a:p>
          <a:p>
            <a:r>
              <a:rPr lang="da-DK" dirty="0" smtClean="0"/>
              <a:t>Vi </a:t>
            </a:r>
            <a:r>
              <a:rPr lang="da-DK" dirty="0" smtClean="0"/>
              <a:t>vil gerne have</a:t>
            </a:r>
            <a:r>
              <a:rPr lang="da-DK" baseline="0" dirty="0" smtClean="0"/>
              <a:t> de nye ind i klubberne for det er der vi kan påvirke dem. Det er der den gode sikkerhedskultur dyrkes vi sociale forpligtigelse. = Her Sejler vi </a:t>
            </a:r>
            <a:r>
              <a:rPr lang="da-DK" baseline="0" dirty="0" err="1" smtClean="0"/>
              <a:t>SIkkert</a:t>
            </a:r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0050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696536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66713" indent="-171450">
              <a:buFontTx/>
              <a:buChar char="-"/>
            </a:pPr>
            <a:r>
              <a:rPr lang="da-DK" sz="1200" baseline="0" dirty="0" smtClean="0"/>
              <a:t>Styrk først fundamentet og vis overfor omverdenen og egne medlemmer, at klubben tager sikkerhed alvorligt. </a:t>
            </a:r>
          </a:p>
          <a:p>
            <a:pPr marL="195263" indent="0">
              <a:buFontTx/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735377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162186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4412" cy="34290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95263" indent="0">
              <a:buNone/>
            </a:pPr>
            <a:r>
              <a:rPr lang="da-DK" sz="1200" dirty="0" smtClean="0"/>
              <a:t>Artikelserie</a:t>
            </a:r>
            <a:r>
              <a:rPr lang="da-DK" sz="1200" baseline="0" dirty="0" smtClean="0"/>
              <a:t> med Tursejleren</a:t>
            </a:r>
          </a:p>
          <a:p>
            <a:pPr marL="195263" indent="0">
              <a:buNone/>
            </a:pPr>
            <a:r>
              <a:rPr lang="da-DK" sz="1200" baseline="0" dirty="0" smtClean="0"/>
              <a:t>Bredt kommunikationssamarbejde med Dansk Sejlunion</a:t>
            </a:r>
          </a:p>
          <a:p>
            <a:pPr marL="195263" indent="0">
              <a:buNone/>
            </a:pPr>
            <a:r>
              <a:rPr lang="da-DK" sz="1200" baseline="0" dirty="0" smtClean="0"/>
              <a:t>Artikler i Fritidsfiskeren</a:t>
            </a:r>
          </a:p>
          <a:p>
            <a:pPr marL="195263" indent="0">
              <a:buNone/>
            </a:pPr>
            <a:endParaRPr lang="da-DK" sz="1200" baseline="0" dirty="0" smtClean="0"/>
          </a:p>
          <a:p>
            <a:pPr marL="195263" indent="0">
              <a:buNone/>
            </a:pPr>
            <a:endParaRPr lang="da-DK" sz="1200" dirty="0" smtClean="0"/>
          </a:p>
          <a:p>
            <a:endParaRPr lang="da-DK" dirty="0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DBAF88-D5D1-42ED-AA28-F6B152475A59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878655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66957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02132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09600" y="1711352"/>
            <a:ext cx="10972800" cy="4525963"/>
          </a:xfrm>
        </p:spPr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005894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238425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73692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156062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376699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93372" y="1535116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64397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86252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92853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6296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155242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649311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188708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839200" y="274642"/>
            <a:ext cx="2743200" cy="5851525"/>
          </a:xfrm>
        </p:spPr>
        <p:txBody>
          <a:bodyPr vert="eaVert"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09600" y="274642"/>
            <a:ext cx="8026400" cy="5851525"/>
          </a:xfrm>
        </p:spPr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DF272-DA3A-4037-ABB7-D65B68AD9615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4473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0346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4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97605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dias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7345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1235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3" y="273052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555731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3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 smtClean="0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64989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 smtClean="0"/>
              <a:t>Klik for at redigere i master</a:t>
            </a:r>
          </a:p>
          <a:p>
            <a:pPr lvl="1"/>
            <a:r>
              <a:rPr lang="da-DK" smtClean="0"/>
              <a:t>Andet niveau</a:t>
            </a:r>
          </a:p>
          <a:p>
            <a:pPr lvl="2"/>
            <a:r>
              <a:rPr lang="da-DK" smtClean="0"/>
              <a:t>Tredje niveau</a:t>
            </a:r>
          </a:p>
          <a:p>
            <a:pPr lvl="3"/>
            <a:r>
              <a:rPr lang="da-DK" smtClean="0"/>
              <a:t>Fjerde niveau</a:t>
            </a:r>
          </a:p>
          <a:p>
            <a:pPr lvl="4"/>
            <a:r>
              <a:rPr lang="da-DK" smtClean="0"/>
              <a:t>Femte niveau</a:t>
            </a:r>
            <a:endParaRPr lang="da-DK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0862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lede 1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240683" cy="6858000"/>
          </a:xfrm>
          <a:prstGeom prst="rect">
            <a:avLst/>
          </a:prstGeom>
        </p:spPr>
      </p:pic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 smtClean="0"/>
              <a:t>Klik for at redigere i master</a:t>
            </a:r>
            <a:endParaRPr lang="da-DK" dirty="0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82336-8405-4168-B543-72EA875D2FFA}" type="datetimeFigureOut">
              <a:rPr lang="da-DK" smtClean="0"/>
              <a:t>11-11-2021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D20F14-1477-49D9-862A-14C57E1EDE04}" type="slidenum">
              <a:rPr lang="da-DK" smtClean="0"/>
              <a:t>‹nr.›</a:t>
            </a:fld>
            <a:endParaRPr lang="da-DK"/>
          </a:p>
        </p:txBody>
      </p:sp>
      <p:pic>
        <p:nvPicPr>
          <p:cNvPr id="20" name="Billede 19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208" y="5157192"/>
            <a:ext cx="12272892" cy="1735610"/>
          </a:xfrm>
          <a:prstGeom prst="rect">
            <a:avLst/>
          </a:prstGeom>
        </p:spPr>
      </p:pic>
      <p:pic>
        <p:nvPicPr>
          <p:cNvPr id="22" name="Billede 21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7615" y="6355107"/>
            <a:ext cx="1835696" cy="386261"/>
          </a:xfrm>
          <a:prstGeom prst="rect">
            <a:avLst/>
          </a:prstGeom>
        </p:spPr>
      </p:pic>
      <p:pic>
        <p:nvPicPr>
          <p:cNvPr id="23" name="Billede 22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283" y="6407703"/>
            <a:ext cx="1257965" cy="261657"/>
          </a:xfrm>
          <a:prstGeom prst="rect">
            <a:avLst/>
          </a:prstGeom>
        </p:spPr>
      </p:pic>
      <p:pic>
        <p:nvPicPr>
          <p:cNvPr id="24" name="Billede 23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349" y="6281990"/>
            <a:ext cx="1436555" cy="410930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360525"/>
            <a:ext cx="1453952" cy="320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57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2" r:id="rId2"/>
    <p:sldLayoutId id="2147483650" r:id="rId3"/>
    <p:sldLayoutId id="2147483651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7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smtClean="0"/>
              <a:t>Klik for at redigere i master</a:t>
            </a:r>
            <a:endParaRPr lang="da-DK"/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 smtClean="0"/>
              <a:t>Klik for at redigere i master</a:t>
            </a:r>
          </a:p>
          <a:p>
            <a:pPr lvl="1"/>
            <a:r>
              <a:rPr lang="da-DK" dirty="0" smtClean="0"/>
              <a:t>Andet niveau</a:t>
            </a:r>
          </a:p>
          <a:p>
            <a:pPr lvl="2"/>
            <a:r>
              <a:rPr lang="da-DK" dirty="0" smtClean="0"/>
              <a:t>Tredje niveau</a:t>
            </a:r>
          </a:p>
          <a:p>
            <a:pPr lvl="3"/>
            <a:r>
              <a:rPr lang="da-DK" dirty="0" smtClean="0"/>
              <a:t>Fjerde niveau</a:t>
            </a:r>
          </a:p>
          <a:p>
            <a:pPr lvl="4"/>
            <a:r>
              <a:rPr lang="da-DK" dirty="0" smtClean="0"/>
              <a:t>Femte niveau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609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CDF272-DA3A-4037-ABB7-D65B68AD9615}" type="datetimeFigureOut">
              <a:rPr lang="da-DK" smtClean="0"/>
              <a:pPr/>
              <a:t>11-11-2021</a:t>
            </a:fld>
            <a:r>
              <a:rPr lang="da-DK" dirty="0" err="1" smtClean="0"/>
              <a:t>rfdf</a:t>
            </a:r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165600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FEC12-0C1A-499E-B844-748AC6B2153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3574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29.pn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0.tiff"/><Relationship Id="rId4" Type="http://schemas.microsoft.com/office/2007/relationships/hdphoto" Target="../media/hdphoto1.wdp"/><Relationship Id="rId9" Type="http://schemas.microsoft.com/office/2007/relationships/diagramDrawing" Target="../diagrams/drawing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36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20.png"/><Relationship Id="rId7" Type="http://schemas.openxmlformats.org/officeDocument/2006/relationships/diagramData" Target="../diagrams/data1.xml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microsoft.com/office/2007/relationships/diagramDrawing" Target="../diagrams/drawing1.xml"/><Relationship Id="rId5" Type="http://schemas.openxmlformats.org/officeDocument/2006/relationships/image" Target="../media/image22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21.png"/><Relationship Id="rId9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1124744"/>
            <a:ext cx="4680520" cy="4437796"/>
          </a:xfrm>
        </p:spPr>
        <p:txBody>
          <a:bodyPr>
            <a:normAutofit fontScale="90000"/>
          </a:bodyPr>
          <a:lstStyle/>
          <a:p>
            <a:r>
              <a:rPr lang="da-DK" sz="3600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36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 </a:t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5300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</a:t>
            </a:r>
            <a:r>
              <a:rPr lang="da-DK" sz="5300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ikkerhed </a:t>
            </a:r>
            <a:br>
              <a:rPr lang="da-DK" sz="5300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5300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i klubben</a:t>
            </a:r>
            <a:r>
              <a:rPr lang="da-DK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3100" dirty="0"/>
              <a:t>Sten Emborg </a:t>
            </a:r>
            <a:r>
              <a:rPr lang="da-DK" sz="3100" b="1" dirty="0"/>
              <a:t/>
            </a:r>
            <a:br>
              <a:rPr lang="da-DK" sz="3100" b="1" dirty="0"/>
            </a:br>
            <a:r>
              <a:rPr lang="da-DK" sz="3100" dirty="0">
                <a:solidFill>
                  <a:srgbClr val="F39200"/>
                </a:solidFill>
              </a:rPr>
              <a:t>&amp;</a:t>
            </a:r>
            <a:br>
              <a:rPr lang="da-DK" sz="3100" dirty="0">
                <a:solidFill>
                  <a:srgbClr val="F39200"/>
                </a:solidFill>
              </a:rPr>
            </a:br>
            <a:r>
              <a:rPr lang="da-DK" sz="3100" dirty="0"/>
              <a:t>Sune Abelgren Olsen</a:t>
            </a:r>
            <a:r>
              <a:rPr lang="da-DK" b="1" dirty="0"/>
              <a:t/>
            </a:r>
            <a:br>
              <a:rPr lang="da-DK" b="1" dirty="0"/>
            </a:br>
            <a:endParaRPr lang="da-DK" dirty="0"/>
          </a:p>
        </p:txBody>
      </p:sp>
      <p:sp>
        <p:nvSpPr>
          <p:cNvPr id="6" name="Rektangel 5"/>
          <p:cNvSpPr/>
          <p:nvPr/>
        </p:nvSpPr>
        <p:spPr>
          <a:xfrm>
            <a:off x="1378817" y="2420888"/>
            <a:ext cx="1754839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da-DK" sz="2800" b="1" dirty="0" smtClean="0"/>
          </a:p>
          <a:p>
            <a:endParaRPr lang="da-DK" sz="2800" b="1" dirty="0"/>
          </a:p>
          <a:p>
            <a:endParaRPr lang="da-DK" sz="2800" b="1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4" r="20065" b="10171"/>
          <a:stretch/>
        </p:blipFill>
        <p:spPr>
          <a:xfrm>
            <a:off x="5375920" y="430307"/>
            <a:ext cx="6463696" cy="5132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69568" y="302311"/>
            <a:ext cx="10670976" cy="1143000"/>
          </a:xfrm>
        </p:spPr>
        <p:txBody>
          <a:bodyPr>
            <a:normAutofit/>
          </a:bodyPr>
          <a:lstStyle/>
          <a:p>
            <a:r>
              <a:rPr lang="da-DK" sz="48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Formål - hvad vil vi?</a:t>
            </a:r>
            <a:endParaRPr lang="da-DK" sz="3200" b="1" dirty="0">
              <a:ln w="19050">
                <a:noFill/>
                <a:prstDash val="solid"/>
              </a:ln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887696" y="2279626"/>
            <a:ext cx="473206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arenR"/>
            </a:pPr>
            <a:r>
              <a:rPr lang="da-DK" sz="2800" b="1" dirty="0" smtClean="0">
                <a:solidFill>
                  <a:srgbClr val="F39200"/>
                </a:solidFill>
              </a:rPr>
              <a:t>Inviter de nye ind i klubfællesskabet</a:t>
            </a:r>
          </a:p>
          <a:p>
            <a:pPr marL="457200" indent="-457200">
              <a:buAutoNum type="arabicParenR"/>
            </a:pPr>
            <a:endParaRPr lang="da-DK" sz="2800" b="1" dirty="0" smtClean="0">
              <a:solidFill>
                <a:srgbClr val="F39200"/>
              </a:solidFill>
            </a:endParaRPr>
          </a:p>
          <a:p>
            <a:pPr marL="457200" indent="-457200">
              <a:buAutoNum type="arabicParenR"/>
            </a:pPr>
            <a:r>
              <a:rPr lang="da-DK" sz="2800" b="1" dirty="0" smtClean="0">
                <a:solidFill>
                  <a:srgbClr val="F39200"/>
                </a:solidFill>
              </a:rPr>
              <a:t>Skabe bedre sikkerhedskultur i klubben </a:t>
            </a:r>
          </a:p>
          <a:p>
            <a:endParaRPr lang="da-DK" sz="2000" dirty="0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/>
          <a:srcRect l="12137" r="7962"/>
          <a:stretch/>
        </p:blipFill>
        <p:spPr>
          <a:xfrm>
            <a:off x="6384032" y="2276872"/>
            <a:ext cx="5115235" cy="2560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03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23392" y="2852936"/>
            <a:ext cx="4608512" cy="1440160"/>
          </a:xfrm>
        </p:spPr>
        <p:txBody>
          <a:bodyPr>
            <a:normAutofit fontScale="90000"/>
          </a:bodyPr>
          <a:lstStyle/>
          <a:p>
            <a:pPr algn="l"/>
            <a:r>
              <a:rPr lang="da-DK" sz="6700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67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r>
              <a:rPr lang="da-DK" sz="5300" b="1" dirty="0" smtClean="0">
                <a:ln w="19050">
                  <a:noFill/>
                  <a:prstDash val="solid"/>
                </a:ln>
              </a:rPr>
              <a:t> </a:t>
            </a:r>
            <a:r>
              <a:rPr lang="da-DK" sz="6000" b="1" dirty="0" smtClean="0">
                <a:ln w="19050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  <a:t/>
            </a:r>
            <a:br>
              <a:rPr lang="da-DK" sz="6000" b="1" dirty="0" smtClean="0">
                <a:ln w="19050">
                  <a:noFill/>
                  <a:prstDash val="solid"/>
                </a:ln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da-DK" sz="3600" dirty="0" smtClean="0">
                <a:solidFill>
                  <a:schemeClr val="bg1">
                    <a:lumMod val="50000"/>
                  </a:schemeClr>
                </a:solidFill>
              </a:rPr>
              <a:t>Få styrket sikkerhedskultur og nye medlemmer</a:t>
            </a:r>
            <a:r>
              <a:rPr lang="da-DK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179"/>
          <a:stretch/>
        </p:blipFill>
        <p:spPr>
          <a:xfrm>
            <a:off x="5807968" y="1412776"/>
            <a:ext cx="5760640" cy="37170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738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703512" y="294103"/>
            <a:ext cx="878497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a-DK" sz="36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r>
              <a:rPr lang="da-DK" sz="48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Styrk klubansvaret</a:t>
            </a:r>
            <a:endParaRPr lang="da-DK" sz="4800" b="1" dirty="0" smtClean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pPr algn="l"/>
            <a:endParaRPr lang="da-DK" sz="36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974356" y="3360084"/>
          <a:ext cx="983517" cy="607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3" name="Rektangel 2"/>
          <p:cNvSpPr/>
          <p:nvPr/>
        </p:nvSpPr>
        <p:spPr>
          <a:xfrm>
            <a:off x="1055440" y="2197893"/>
            <a:ext cx="526425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 smtClean="0"/>
              <a:t>Gør </a:t>
            </a:r>
            <a:r>
              <a:rPr lang="da-DK" sz="2000" dirty="0" smtClean="0"/>
              <a:t>sikkerhed til en naturlig del </a:t>
            </a:r>
            <a:r>
              <a:rPr lang="da-DK" sz="2000" dirty="0"/>
              <a:t>a</a:t>
            </a:r>
            <a:r>
              <a:rPr lang="da-DK" sz="2000" dirty="0" smtClean="0"/>
              <a:t>f klubben </a:t>
            </a:r>
          </a:p>
          <a:p>
            <a:r>
              <a:rPr lang="da-DK" sz="2000" dirty="0" smtClean="0"/>
              <a:t>og synliggør det.</a:t>
            </a:r>
            <a:endParaRPr lang="da-DK" sz="2000" dirty="0"/>
          </a:p>
          <a:p>
            <a:endParaRPr lang="da-DK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Lav et værdisæt for sikkerhed </a:t>
            </a: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Udnævn en </a:t>
            </a:r>
            <a:r>
              <a:rPr lang="da-DK" sz="2400" b="1" dirty="0" err="1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SejlSikkert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-ambassadør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Opret et sikkerhedsudvalg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Lav arrangementer om sikkerhed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r="18207" b="12170"/>
          <a:stretch/>
        </p:blipFill>
        <p:spPr>
          <a:xfrm>
            <a:off x="6816080" y="2340625"/>
            <a:ext cx="4824536" cy="32531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900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013" t="14868" r="17325"/>
          <a:stretch/>
        </p:blipFill>
        <p:spPr>
          <a:xfrm>
            <a:off x="7968208" y="1862257"/>
            <a:ext cx="3846008" cy="26812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Titel 1"/>
          <p:cNvSpPr txBox="1">
            <a:spLocks/>
          </p:cNvSpPr>
          <p:nvPr/>
        </p:nvSpPr>
        <p:spPr>
          <a:xfrm>
            <a:off x="802779" y="629816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Lav </a:t>
            </a:r>
            <a:r>
              <a:rPr lang="da-DK" sz="5400" b="1" dirty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et værdisæt for </a:t>
            </a:r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sikkerhed 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974356" y="3360084"/>
          <a:ext cx="983517" cy="607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" name="Rektangel 1"/>
          <p:cNvSpPr/>
          <p:nvPr/>
        </p:nvSpPr>
        <p:spPr>
          <a:xfrm>
            <a:off x="710414" y="1563870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17001" y="2071295"/>
            <a:ext cx="607108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Skriv værdisættet ind i vedtægterne</a:t>
            </a:r>
            <a:b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2000" dirty="0" smtClean="0"/>
              <a:t>§ </a:t>
            </a:r>
            <a:r>
              <a:rPr lang="da-DK" sz="2000" dirty="0"/>
              <a:t>Vi tager ansvar for hinandens og </a:t>
            </a:r>
            <a:r>
              <a:rPr lang="da-DK" sz="2000" dirty="0" smtClean="0"/>
              <a:t>egen sikkerhed.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 smtClean="0"/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Gør det 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synligt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Brug </a:t>
            </a:r>
            <a:r>
              <a:rPr lang="da-DK" sz="2000" dirty="0" err="1" smtClean="0"/>
              <a:t>SejlSikkert</a:t>
            </a:r>
            <a:r>
              <a:rPr lang="da-DK" sz="2000" dirty="0" smtClean="0"/>
              <a:t>-materialer.</a:t>
            </a:r>
            <a:endParaRPr lang="da-DK" sz="2000" b="1" dirty="0"/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a-DK" sz="2000" dirty="0" smtClean="0"/>
              <a:t>I klublokalet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a-DK" sz="2000" dirty="0"/>
              <a:t>På havnen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da-DK" sz="2000" dirty="0" smtClean="0"/>
              <a:t>Digitalt: hjemmeside og nyhedsbreve</a:t>
            </a:r>
          </a:p>
          <a:p>
            <a:endParaRPr lang="da-DK" sz="2000" dirty="0" smtClean="0"/>
          </a:p>
          <a:p>
            <a:r>
              <a:rPr lang="da-DK" sz="2000" i="1" dirty="0" smtClean="0"/>
              <a:t>Diskutér: Hvordan er klubbens holdning til </a:t>
            </a:r>
          </a:p>
          <a:p>
            <a:r>
              <a:rPr lang="da-DK" sz="2000" i="1" dirty="0"/>
              <a:t>s</a:t>
            </a:r>
            <a:r>
              <a:rPr lang="da-DK" sz="2000" i="1" dirty="0" smtClean="0"/>
              <a:t>ikkerhed synlig på nuværende tidspunkt?</a:t>
            </a:r>
          </a:p>
          <a:p>
            <a:pPr lvl="1"/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t="7262" r="28159" b="14087"/>
          <a:stretch/>
        </p:blipFill>
        <p:spPr>
          <a:xfrm>
            <a:off x="6384032" y="3212976"/>
            <a:ext cx="2952328" cy="24555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ktangel 4"/>
          <p:cNvSpPr/>
          <p:nvPr/>
        </p:nvSpPr>
        <p:spPr>
          <a:xfrm>
            <a:off x="817001" y="404664"/>
            <a:ext cx="334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Styrk klubansvaret</a:t>
            </a:r>
          </a:p>
        </p:txBody>
      </p:sp>
    </p:spTree>
    <p:extLst>
      <p:ext uri="{BB962C8B-B14F-4D97-AF65-F5344CB8AC3E}">
        <p14:creationId xmlns:p14="http://schemas.microsoft.com/office/powerpoint/2010/main" val="410389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732693" y="682480"/>
            <a:ext cx="10873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Udnævn en </a:t>
            </a:r>
            <a:r>
              <a:rPr lang="da-DK" sz="5400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-ambassadør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974356" y="3360084"/>
          <a:ext cx="983517" cy="607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ktangel 1"/>
          <p:cNvSpPr/>
          <p:nvPr/>
        </p:nvSpPr>
        <p:spPr>
          <a:xfrm>
            <a:off x="710414" y="1563870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3" name="Rektangel 2"/>
          <p:cNvSpPr/>
          <p:nvPr/>
        </p:nvSpPr>
        <p:spPr>
          <a:xfrm>
            <a:off x="281997" y="1973013"/>
            <a:ext cx="7488833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Kontaktperson til 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Søsportens 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Sikkerhedsråd</a:t>
            </a:r>
            <a:endParaRPr lang="da-DK" sz="20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Positivt 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og synligt forbillede lokalt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Får redningsvest, kasket og andet personligt udstyr.</a:t>
            </a:r>
          </a:p>
          <a:p>
            <a:pPr lvl="2"/>
            <a:endParaRPr lang="da-DK" sz="2000" dirty="0" smtClean="0"/>
          </a:p>
          <a:p>
            <a:pPr marL="800100" lvl="1" indent="-342900">
              <a:buFont typeface="+mj-lt"/>
              <a:buAutoNum type="arabicPeriod"/>
            </a:pP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Opsætning og uddeling af </a:t>
            </a:r>
            <a:r>
              <a:rPr lang="da-DK" sz="2400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SIKKERT-materialer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+mj-lt"/>
              <a:buAutoNum type="arabicPeriod"/>
            </a:pPr>
            <a:endParaRPr lang="da-DK" sz="2000" dirty="0"/>
          </a:p>
          <a:p>
            <a:pPr marL="800100" lvl="1" indent="-342900">
              <a:buFont typeface="+mj-lt"/>
              <a:buAutoNum type="arabicPeriod"/>
            </a:pP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Arrangere 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aktiviteter 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med fokus på sikkerhed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Evt. </a:t>
            </a:r>
            <a:r>
              <a:rPr lang="da-DK" sz="2000" dirty="0"/>
              <a:t>s</a:t>
            </a:r>
            <a:r>
              <a:rPr lang="da-DK" sz="2000" dirty="0" smtClean="0"/>
              <a:t>ammen med </a:t>
            </a:r>
            <a:r>
              <a:rPr lang="da-DK" sz="2000" dirty="0" err="1" smtClean="0"/>
              <a:t>SejlSikkert</a:t>
            </a:r>
            <a:r>
              <a:rPr lang="da-DK" sz="2000" dirty="0" smtClean="0"/>
              <a:t>-instruktør</a:t>
            </a:r>
            <a:endParaRPr lang="da-DK" sz="20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 rotWithShape="1">
          <a:blip r:embed="rId8"/>
          <a:srcRect b="9518"/>
          <a:stretch/>
        </p:blipFill>
        <p:spPr>
          <a:xfrm>
            <a:off x="8112224" y="2338365"/>
            <a:ext cx="3528392" cy="31925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ktangel 7"/>
          <p:cNvSpPr/>
          <p:nvPr/>
        </p:nvSpPr>
        <p:spPr>
          <a:xfrm>
            <a:off x="767408" y="404664"/>
            <a:ext cx="334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Styrk klubansvaret</a:t>
            </a:r>
            <a:endParaRPr lang="da-DK" sz="3200" b="1" dirty="0"/>
          </a:p>
        </p:txBody>
      </p:sp>
      <p:sp>
        <p:nvSpPr>
          <p:cNvPr id="6" name="Rektangel 5"/>
          <p:cNvSpPr/>
          <p:nvPr/>
        </p:nvSpPr>
        <p:spPr>
          <a:xfrm>
            <a:off x="710414" y="5256214"/>
            <a:ext cx="70604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 smtClean="0"/>
              <a:t>Diskutter: Har klubben/havnen allerede en ambassadør og i hvilken grad er dennes engagement i så fald synligt? Skal der nye kræfter til?</a:t>
            </a:r>
            <a:endParaRPr lang="da-DK" i="1" dirty="0"/>
          </a:p>
        </p:txBody>
      </p:sp>
    </p:spTree>
    <p:extLst>
      <p:ext uri="{BB962C8B-B14F-4D97-AF65-F5344CB8AC3E}">
        <p14:creationId xmlns:p14="http://schemas.microsoft.com/office/powerpoint/2010/main" val="3324782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767408" y="70235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Opret et sikkerhedsudvalg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graphicFrame>
        <p:nvGraphicFramePr>
          <p:cNvPr id="14" name="Diagram 13"/>
          <p:cNvGraphicFramePr/>
          <p:nvPr>
            <p:extLst/>
          </p:nvPr>
        </p:nvGraphicFramePr>
        <p:xfrm>
          <a:off x="1974356" y="3360084"/>
          <a:ext cx="983517" cy="6071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Rektangel 1"/>
          <p:cNvSpPr/>
          <p:nvPr/>
        </p:nvSpPr>
        <p:spPr>
          <a:xfrm>
            <a:off x="710414" y="1563870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2264" y="3418200"/>
            <a:ext cx="3084589" cy="22672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ktangel 8"/>
          <p:cNvSpPr/>
          <p:nvPr/>
        </p:nvSpPr>
        <p:spPr>
          <a:xfrm>
            <a:off x="744992" y="1916832"/>
            <a:ext cx="1190373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i="1" dirty="0" smtClean="0">
                <a:ln w="19050">
                  <a:noFill/>
                  <a:prstDash val="solid"/>
                </a:ln>
              </a:rPr>
              <a:t>Formål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: </a:t>
            </a:r>
          </a:p>
          <a:p>
            <a:pPr marL="457200" indent="-4572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At være flere 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om 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opgaverne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At sikre bred opbakning og koordinering mellem lokale nøglepersoner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err="1" smtClean="0"/>
              <a:t>SejlSikkert</a:t>
            </a:r>
            <a:r>
              <a:rPr lang="da-DK" sz="2000" dirty="0" smtClean="0"/>
              <a:t>-ambassadør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Havnefoged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Bestyrelsesrepræsentant i klubben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Ledere af aktivitetsafdelinger (kajak, SUP, surf</a:t>
            </a:r>
            <a:r>
              <a:rPr lang="da-DK" sz="20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Leder af sejlerskolen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Leder af kapsejlads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Ungdomsleder</a:t>
            </a:r>
            <a:br>
              <a:rPr lang="da-DK" sz="2000" dirty="0" smtClean="0"/>
            </a:br>
            <a:endParaRPr lang="da-DK" sz="2000" dirty="0" smtClean="0"/>
          </a:p>
          <a:p>
            <a:r>
              <a:rPr lang="da-DK" sz="2000" i="1" dirty="0" smtClean="0">
                <a:ln w="19050">
                  <a:noFill/>
                  <a:prstDash val="solid"/>
                </a:ln>
              </a:rPr>
              <a:t>Diskuter: </a:t>
            </a:r>
            <a:r>
              <a:rPr lang="da-DK" sz="2000" i="1" dirty="0">
                <a:ln w="19050">
                  <a:noFill/>
                  <a:prstDash val="solid"/>
                </a:ln>
              </a:rPr>
              <a:t>H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vilke nøglepersoner er relevante at inddrage hos jer?</a:t>
            </a: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  <p:sp>
        <p:nvSpPr>
          <p:cNvPr id="8" name="Rektangel 7"/>
          <p:cNvSpPr/>
          <p:nvPr/>
        </p:nvSpPr>
        <p:spPr>
          <a:xfrm>
            <a:off x="817001" y="404664"/>
            <a:ext cx="334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Styrk klubansvaret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225617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751129" y="629816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Arrangementer om </a:t>
            </a:r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sikkerhed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9376" y="1649512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92732" y="1767007"/>
            <a:ext cx="5491300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Demonstrationer på havnen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Manden Ombord igen (</a:t>
            </a:r>
            <a:r>
              <a:rPr lang="da-DK" sz="2000" dirty="0" err="1" smtClean="0"/>
              <a:t>SejlSikkert</a:t>
            </a:r>
            <a:r>
              <a:rPr lang="da-DK" sz="2000" dirty="0" smtClean="0"/>
              <a:t>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B</a:t>
            </a:r>
            <a:r>
              <a:rPr lang="da-DK" sz="2000" dirty="0" smtClean="0"/>
              <a:t>ørn på vandet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Havnemanøvrer i hårdt vejr</a:t>
            </a:r>
            <a:endParaRPr lang="da-DK" sz="2000" dirty="0"/>
          </a:p>
          <a:p>
            <a:pPr marL="457200" indent="-457200">
              <a:buFont typeface="+mj-lt"/>
              <a:buAutoNum type="arabicPeriod"/>
            </a:pP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63538" indent="-363538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Faglige foredrag i klubben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err="1" smtClean="0"/>
              <a:t>SejlSikkert</a:t>
            </a:r>
            <a:r>
              <a:rPr lang="da-DK" sz="2000" dirty="0" smtClean="0"/>
              <a:t>-aften (1 af 4 foredrag)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Dansk </a:t>
            </a:r>
            <a:r>
              <a:rPr lang="da-DK" sz="2000" dirty="0" err="1" smtClean="0"/>
              <a:t>Søredningsselskab</a:t>
            </a:r>
            <a:r>
              <a:rPr lang="da-DK" sz="2000" dirty="0" smtClean="0"/>
              <a:t> eller JRCC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Mini-motorlære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Dansk Sejlunion, Dansk Kano &amp; Kajakforbund, Danske Tursejlere, FTLF e.l. </a:t>
            </a:r>
          </a:p>
          <a:p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/>
          <a:stretch/>
        </p:blipFill>
        <p:spPr>
          <a:xfrm>
            <a:off x="7220990" y="2172732"/>
            <a:ext cx="4251550" cy="301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ktangel 6"/>
          <p:cNvSpPr/>
          <p:nvPr/>
        </p:nvSpPr>
        <p:spPr>
          <a:xfrm>
            <a:off x="1093113" y="5440594"/>
            <a:ext cx="72292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ln w="19050">
                  <a:noFill/>
                  <a:prstDash val="solid"/>
                </a:ln>
              </a:rPr>
              <a:t>Diskuter: Hvilke arrangementer kunne ellers være </a:t>
            </a:r>
            <a:r>
              <a:rPr lang="da-DK" i="1" dirty="0" smtClean="0">
                <a:ln w="19050">
                  <a:noFill/>
                  <a:prstDash val="solid"/>
                </a:ln>
              </a:rPr>
              <a:t>relevante?</a:t>
            </a:r>
            <a:endParaRPr lang="da-DK" dirty="0"/>
          </a:p>
        </p:txBody>
      </p:sp>
      <p:sp>
        <p:nvSpPr>
          <p:cNvPr id="11" name="Rektangel 10"/>
          <p:cNvSpPr/>
          <p:nvPr/>
        </p:nvSpPr>
        <p:spPr>
          <a:xfrm>
            <a:off x="817001" y="404664"/>
            <a:ext cx="33459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Styrk klubansvaret</a:t>
            </a:r>
            <a:endParaRPr lang="da-DK" sz="3200" b="1" dirty="0"/>
          </a:p>
        </p:txBody>
      </p:sp>
    </p:spTree>
    <p:extLst>
      <p:ext uri="{BB962C8B-B14F-4D97-AF65-F5344CB8AC3E}">
        <p14:creationId xmlns:p14="http://schemas.microsoft.com/office/powerpoint/2010/main" val="200877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23493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De nye på vandet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9376" y="1649512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92732" y="1767007"/>
            <a:ext cx="63553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Formål:</a:t>
            </a:r>
            <a:r>
              <a:rPr lang="da-DK" sz="2400" dirty="0" smtClean="0"/>
              <a:t> </a:t>
            </a:r>
            <a:r>
              <a:rPr lang="da-DK" sz="2000" dirty="0" smtClean="0"/>
              <a:t>hvordan sikrer vi, at de nye på vandet bliver en aktiv del af klubben?</a:t>
            </a:r>
            <a:endParaRPr lang="da-DK" sz="2000" dirty="0"/>
          </a:p>
          <a:p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Byd velkommen i klubben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Lav en mentorordning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Knyt 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bånd til 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sejlerskolen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Lav arrangementer for de nye</a:t>
            </a:r>
            <a:endParaRPr lang="da-DK" sz="24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8" y="1779913"/>
            <a:ext cx="3752555" cy="3752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100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860" y="260648"/>
            <a:ext cx="10670976" cy="1143000"/>
          </a:xfrm>
        </p:spPr>
        <p:txBody>
          <a:bodyPr>
            <a:normAutofit/>
          </a:bodyPr>
          <a:lstStyle/>
          <a:p>
            <a:r>
              <a:rPr lang="da-DK" sz="48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Fastholdelse af medlemmer</a:t>
            </a:r>
            <a:endParaRPr lang="da-DK" sz="3200" b="1" dirty="0">
              <a:ln w="19050">
                <a:noFill/>
                <a:prstDash val="solid"/>
              </a:ln>
            </a:endParaRPr>
          </a:p>
        </p:txBody>
      </p:sp>
      <p:sp>
        <p:nvSpPr>
          <p:cNvPr id="4" name="AutoShape 4" descr="Havmiljøvogter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graphicFrame>
        <p:nvGraphicFramePr>
          <p:cNvPr id="6" name="Diagram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4854795"/>
              </p:ext>
            </p:extLst>
          </p:nvPr>
        </p:nvGraphicFramePr>
        <p:xfrm>
          <a:off x="2864279" y="1403648"/>
          <a:ext cx="6434137" cy="4775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45742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56526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Byd velkommen i klubben</a:t>
            </a: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95145" y="1875596"/>
            <a:ext cx="6078279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Afhold introaftener for alle nye medlemmer</a:t>
            </a:r>
            <a:b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Tildel en mentor til alle nye medlemmer</a:t>
            </a:r>
          </a:p>
          <a:p>
            <a:pPr marL="457200" indent="-457200">
              <a:buFont typeface="+mj-lt"/>
              <a:buAutoNum type="arabicPeriod"/>
            </a:pP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Byd indenfor i klubben med materialer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/>
              <a:t>F.eks. Velkommen i klubben-skilt i stedet for ”privat klub”. </a:t>
            </a:r>
          </a:p>
          <a:p>
            <a:pPr marL="355600" indent="-3556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Brug </a:t>
            </a:r>
            <a:r>
              <a:rPr lang="da-DK" sz="2400" b="1" dirty="0" err="1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SejlSikkerts</a:t>
            </a: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 velkomstmappe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Info fra klubben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Info fra </a:t>
            </a:r>
            <a:r>
              <a:rPr lang="da-DK" sz="2000" dirty="0" err="1" smtClean="0"/>
              <a:t>SejlSikkert</a:t>
            </a: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85" t="18032" r="10743" b="4618"/>
          <a:stretch/>
        </p:blipFill>
        <p:spPr>
          <a:xfrm>
            <a:off x="8495681" y="1671752"/>
            <a:ext cx="3216942" cy="2034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ktangel 4"/>
          <p:cNvSpPr/>
          <p:nvPr/>
        </p:nvSpPr>
        <p:spPr>
          <a:xfrm>
            <a:off x="831276" y="272872"/>
            <a:ext cx="3134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De nye på vandet</a:t>
            </a:r>
            <a:endParaRPr lang="da-DK" sz="3200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115" y="3140968"/>
            <a:ext cx="3318798" cy="20947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Rektangel 1"/>
          <p:cNvSpPr/>
          <p:nvPr/>
        </p:nvSpPr>
        <p:spPr>
          <a:xfrm>
            <a:off x="886284" y="5523787"/>
            <a:ext cx="6096000" cy="67710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a-DK" sz="2000" i="1" dirty="0">
                <a:ln w="19050">
                  <a:noFill/>
                  <a:prstDash val="solid"/>
                </a:ln>
              </a:rPr>
              <a:t>Diskuter: 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Hvordan tager I imod nye medlemmer?</a:t>
            </a:r>
            <a:r>
              <a:rPr lang="da-DK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066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6600" dirty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66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endParaRPr lang="da-DK" sz="6600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da-DK" b="1" dirty="0" smtClean="0">
              <a:solidFill>
                <a:srgbClr val="F39200"/>
              </a:solidFill>
            </a:endParaRPr>
          </a:p>
          <a:p>
            <a:pPr marL="0" indent="0">
              <a:buNone/>
            </a:pPr>
            <a:endParaRPr lang="da-DK" dirty="0" smtClean="0"/>
          </a:p>
          <a:p>
            <a:pPr marL="0" indent="0">
              <a:buNone/>
            </a:pPr>
            <a:endParaRPr lang="da-DK" b="1" dirty="0" smtClean="0">
              <a:solidFill>
                <a:srgbClr val="F39200"/>
              </a:solidFill>
            </a:endParaRPr>
          </a:p>
          <a:p>
            <a:pPr marL="0" indent="0" algn="ctr">
              <a:buNone/>
            </a:pPr>
            <a:endParaRPr lang="da-DK" b="1" dirty="0" smtClean="0">
              <a:solidFill>
                <a:srgbClr val="F39200"/>
              </a:solidFill>
            </a:endParaRPr>
          </a:p>
          <a:p>
            <a:pPr marL="0" indent="0" algn="ctr">
              <a:buNone/>
            </a:pPr>
            <a:r>
              <a:rPr lang="da-DK" b="1" dirty="0" smtClean="0">
                <a:solidFill>
                  <a:srgbClr val="F39200"/>
                </a:solidFill>
              </a:rPr>
              <a:t>Formål</a:t>
            </a:r>
            <a:br>
              <a:rPr lang="da-DK" b="1" dirty="0" smtClean="0">
                <a:solidFill>
                  <a:srgbClr val="F39200"/>
                </a:solidFill>
              </a:rPr>
            </a:br>
            <a:r>
              <a:rPr lang="da-DK" sz="2400" dirty="0"/>
              <a:t>M</a:t>
            </a:r>
            <a:r>
              <a:rPr lang="da-DK" sz="2400" dirty="0" smtClean="0"/>
              <a:t>indske </a:t>
            </a:r>
            <a:r>
              <a:rPr lang="da-DK" sz="24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antallet </a:t>
            </a:r>
            <a:r>
              <a:rPr lang="da-DK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af drukneulykker og alvorlige hændelser ved fritidssejlads. </a:t>
            </a:r>
            <a:endParaRPr lang="da-DK" sz="2400" dirty="0"/>
          </a:p>
          <a:p>
            <a:pPr marL="0" indent="0">
              <a:buNone/>
            </a:pPr>
            <a:endParaRPr lang="da-DK" dirty="0" smtClean="0"/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5760" y="2570579"/>
            <a:ext cx="3948985" cy="558711"/>
          </a:xfrm>
          <a:prstGeom prst="rect">
            <a:avLst/>
          </a:prstGeom>
        </p:spPr>
      </p:pic>
      <p:pic>
        <p:nvPicPr>
          <p:cNvPr id="12" name="Billed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2512298"/>
            <a:ext cx="2619588" cy="556662"/>
          </a:xfrm>
          <a:prstGeom prst="rect">
            <a:avLst/>
          </a:prstGeom>
        </p:spPr>
      </p:pic>
      <p:pic>
        <p:nvPicPr>
          <p:cNvPr id="13" name="Billed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256" y="2487411"/>
            <a:ext cx="2867659" cy="670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200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475611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Mentorordning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9376" y="1649512"/>
            <a:ext cx="56166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95145" y="1700808"/>
            <a:ext cx="65690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Opret et gruppe af mentorer</a:t>
            </a: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r>
              <a:rPr lang="da-DK" sz="2000" i="1" dirty="0" smtClean="0">
                <a:ln w="19050">
                  <a:noFill/>
                  <a:prstDash val="solid"/>
                </a:ln>
              </a:rPr>
              <a:t>Med både med erfarne og relativt nye i klubben.</a:t>
            </a:r>
          </a:p>
          <a:p>
            <a:endParaRPr lang="da-DK" sz="2000" b="1" dirty="0" smtClean="0">
              <a:ln w="19050">
                <a:noFill/>
                <a:prstDash val="solid"/>
              </a:ln>
            </a:endParaRPr>
          </a:p>
          <a:p>
            <a:r>
              <a:rPr lang="da-DK" sz="2400" b="1" dirty="0" smtClean="0">
                <a:ln w="19050">
                  <a:noFill/>
                  <a:prstDash val="solid"/>
                </a:ln>
              </a:rPr>
              <a:t>Mentorernes funktioner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Tage </a:t>
            </a:r>
            <a:r>
              <a:rPr lang="da-DK" sz="2000" dirty="0"/>
              <a:t>nye medlemmer med på vandet </a:t>
            </a:r>
            <a:r>
              <a:rPr lang="da-DK" sz="2000" dirty="0" smtClean="0"/>
              <a:t>i medlemmets </a:t>
            </a:r>
            <a:r>
              <a:rPr lang="da-DK" sz="2000" dirty="0"/>
              <a:t>egen eller klubbens </a:t>
            </a:r>
            <a:r>
              <a:rPr lang="da-DK" sz="2000" dirty="0" smtClean="0"/>
              <a:t>båd.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Give vejledning til de mange praktiske gøremål som </a:t>
            </a:r>
            <a:r>
              <a:rPr lang="da-DK" sz="2000" dirty="0"/>
              <a:t>v</a:t>
            </a:r>
            <a:r>
              <a:rPr lang="da-DK" sz="2000" dirty="0" smtClean="0"/>
              <a:t>edligehold, motorservice osv.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Give rundvisning i klubben, værkstedet, havnen osv.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Give intro til klubbens skrevne og uskrevne regler.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a-DK" sz="2000" dirty="0" smtClean="0"/>
              <a:t>Involvere det nye medlem i det sociale fælleskab</a:t>
            </a:r>
          </a:p>
          <a:p>
            <a:pPr lvl="1"/>
            <a:endParaRPr lang="da-DK" sz="2000" dirty="0" smtClean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"/>
          <a:stretch/>
        </p:blipFill>
        <p:spPr>
          <a:xfrm>
            <a:off x="7735905" y="2538705"/>
            <a:ext cx="4060396" cy="2880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ktangel 2"/>
          <p:cNvSpPr/>
          <p:nvPr/>
        </p:nvSpPr>
        <p:spPr>
          <a:xfrm>
            <a:off x="867329" y="260648"/>
            <a:ext cx="3134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De nye på vandet</a:t>
            </a:r>
            <a:endParaRPr lang="da-DK" sz="3200" dirty="0"/>
          </a:p>
        </p:txBody>
      </p:sp>
      <p:sp>
        <p:nvSpPr>
          <p:cNvPr id="5" name="Rektangel 4"/>
          <p:cNvSpPr/>
          <p:nvPr/>
        </p:nvSpPr>
        <p:spPr>
          <a:xfrm>
            <a:off x="407368" y="5445224"/>
            <a:ext cx="1076712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a-DK" sz="2000" i="1" dirty="0" smtClean="0">
                <a:ln w="19050">
                  <a:noFill/>
                  <a:prstDash val="solid"/>
                </a:ln>
              </a:rPr>
              <a:t>Diskuter: </a:t>
            </a:r>
            <a:r>
              <a:rPr lang="da-DK" sz="2000" i="1" dirty="0">
                <a:ln w="19050">
                  <a:noFill/>
                  <a:prstDash val="solid"/>
                </a:ln>
              </a:rPr>
              <a:t>H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vilken rollen </a:t>
            </a:r>
            <a:r>
              <a:rPr lang="da-DK" sz="2000" i="1" dirty="0">
                <a:ln w="19050">
                  <a:noFill/>
                  <a:prstDash val="solid"/>
                </a:ln>
              </a:rPr>
              <a:t>kan mentorerne 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udfylde hos jer?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42391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48580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Knyt bånd til sejlerskolen</a:t>
            </a: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14838" y="1900714"/>
            <a:ext cx="8449514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Inviter sejlerskoleelever til klubarrangementer – og omvendt</a:t>
            </a:r>
          </a:p>
          <a:p>
            <a:pPr marL="1079500" lvl="2" indent="-457200">
              <a:buFont typeface="Arial" panose="020B0604020202020204" pitchFamily="34" charset="0"/>
              <a:buChar char="•"/>
            </a:pPr>
            <a:r>
              <a:rPr lang="da-DK" sz="2000" dirty="0" smtClean="0"/>
              <a:t>Kapsejlads </a:t>
            </a:r>
            <a:r>
              <a:rPr lang="da-DK" sz="2000" dirty="0"/>
              <a:t>eller </a:t>
            </a:r>
            <a:r>
              <a:rPr lang="da-DK" sz="2000" dirty="0" smtClean="0"/>
              <a:t>tursejlads</a:t>
            </a:r>
          </a:p>
          <a:p>
            <a:pPr marL="1079500" lvl="2" indent="-457200">
              <a:buFont typeface="Arial" panose="020B0604020202020204" pitchFamily="34" charset="0"/>
              <a:buChar char="•"/>
            </a:pPr>
            <a:r>
              <a:rPr lang="da-DK" sz="2000" dirty="0" smtClean="0"/>
              <a:t>Fællesspisning</a:t>
            </a:r>
          </a:p>
          <a:p>
            <a:pPr marL="1079500" lvl="2" indent="-457200">
              <a:buFont typeface="Arial" panose="020B0604020202020204" pitchFamily="34" charset="0"/>
              <a:buChar char="•"/>
            </a:pPr>
            <a:r>
              <a:rPr lang="da-DK" sz="2000" dirty="0" smtClean="0"/>
              <a:t>Faglig arrangementer (evt. med </a:t>
            </a:r>
            <a:r>
              <a:rPr lang="da-DK" sz="2000" dirty="0" err="1" smtClean="0"/>
              <a:t>SejlSikkert</a:t>
            </a:r>
            <a:r>
              <a:rPr lang="da-DK" sz="2000" dirty="0" smtClean="0"/>
              <a:t>)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da-DK" sz="2800" dirty="0" smtClean="0"/>
          </a:p>
          <a:p>
            <a:pPr marL="457200" indent="-4572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Stil klubbåd til rådighed</a:t>
            </a:r>
          </a:p>
          <a:p>
            <a:r>
              <a:rPr lang="da-DK" dirty="0" smtClean="0"/>
              <a:t>Mange nye kan enten ikke få plads til egen båd eller har </a:t>
            </a:r>
          </a:p>
          <a:p>
            <a:r>
              <a:rPr lang="da-DK" dirty="0" smtClean="0"/>
              <a:t>ikke egen båd.</a:t>
            </a: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0176" y="3004760"/>
            <a:ext cx="3816423" cy="25799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Rektangel 7"/>
          <p:cNvSpPr/>
          <p:nvPr/>
        </p:nvSpPr>
        <p:spPr>
          <a:xfrm>
            <a:off x="867329" y="260648"/>
            <a:ext cx="3134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De nye på vandet</a:t>
            </a:r>
            <a:endParaRPr lang="da-DK" sz="3200" dirty="0"/>
          </a:p>
        </p:txBody>
      </p:sp>
      <p:sp>
        <p:nvSpPr>
          <p:cNvPr id="3" name="Rektangel 2"/>
          <p:cNvSpPr/>
          <p:nvPr/>
        </p:nvSpPr>
        <p:spPr>
          <a:xfrm>
            <a:off x="335360" y="5065081"/>
            <a:ext cx="622008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da-DK" sz="2000" i="1" dirty="0">
                <a:ln w="19050">
                  <a:noFill/>
                  <a:prstDash val="solid"/>
                </a:ln>
              </a:rPr>
              <a:t>Diskuter: </a:t>
            </a:r>
            <a:r>
              <a:rPr lang="da-DK" sz="2000" i="1" dirty="0" smtClean="0">
                <a:ln w="19050">
                  <a:noFill/>
                  <a:prstDash val="solid"/>
                </a:ln>
              </a:rPr>
              <a:t>Hvordan får i de nyuddannede fra sejlerskolen til at blive en del af klubben hos jer?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39955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917801" y="47034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Arrangementer særligt for de </a:t>
            </a: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nye på vandet</a:t>
            </a:r>
            <a:r>
              <a:rPr lang="da-DK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 </a:t>
            </a:r>
            <a:endParaRPr lang="da-DK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9376" y="1680155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833586" y="1613340"/>
            <a:ext cx="54913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</a:rPr>
              <a:t>Klubtur på vandet for nye medlemmer</a:t>
            </a:r>
          </a:p>
          <a:p>
            <a:pPr marL="355600" lvl="1"/>
            <a:r>
              <a:rPr lang="da-DK" sz="2000" dirty="0" smtClean="0"/>
              <a:t>Social tur med sikkerhed i fokus med introduktion </a:t>
            </a:r>
            <a:r>
              <a:rPr lang="da-DK" sz="2000" dirty="0"/>
              <a:t>til det lokale </a:t>
            </a:r>
            <a:r>
              <a:rPr lang="da-DK" sz="2000" dirty="0" smtClean="0"/>
              <a:t>farvand. </a:t>
            </a:r>
            <a:endParaRPr lang="da-DK" sz="2400" b="1" dirty="0" smtClean="0">
              <a:ln w="19050">
                <a:noFill/>
                <a:prstDash val="solid"/>
              </a:ln>
            </a:endParaRPr>
          </a:p>
          <a:p>
            <a:pPr marL="361950" indent="-36195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</a:rPr>
              <a:t>Første nat for anker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/>
            </a:r>
            <a:b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2000" dirty="0"/>
              <a:t>Klubaften om </a:t>
            </a:r>
            <a:r>
              <a:rPr lang="da-DK" sz="2000" dirty="0" smtClean="0"/>
              <a:t>Ankringsteknikker, valg af anker</a:t>
            </a:r>
            <a:endParaRPr lang="da-DK" sz="2400" b="1" dirty="0" smtClean="0"/>
          </a:p>
          <a:p>
            <a:pPr marL="361950" indent="-361950">
              <a:buFont typeface="+mj-lt"/>
              <a:buAutoNum type="arabicPeriod"/>
            </a:pPr>
            <a:r>
              <a:rPr lang="da-DK" sz="2400" b="1" dirty="0" smtClean="0"/>
              <a:t>Hårdt vejr</a:t>
            </a:r>
            <a:r>
              <a:rPr lang="da-DK" sz="2400" dirty="0" smtClean="0"/>
              <a:t> </a:t>
            </a:r>
            <a:r>
              <a:rPr lang="da-DK" sz="2000" dirty="0" smtClean="0"/>
              <a:t/>
            </a:r>
            <a:br>
              <a:rPr lang="da-DK" sz="2000" dirty="0" smtClean="0"/>
            </a:br>
            <a:r>
              <a:rPr lang="da-DK" sz="2000" dirty="0" smtClean="0"/>
              <a:t>Sådan håndterer man </a:t>
            </a:r>
            <a:r>
              <a:rPr lang="da-DK" sz="2000" dirty="0" err="1" smtClean="0"/>
              <a:t>hårdtvejrssejlads</a:t>
            </a:r>
            <a:r>
              <a:rPr lang="da-DK" sz="2000" dirty="0" smtClean="0"/>
              <a:t>.</a:t>
            </a:r>
            <a:endParaRPr lang="da-DK" sz="2000" dirty="0"/>
          </a:p>
          <a:p>
            <a:pPr marL="361950" indent="-36195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</a:rPr>
              <a:t>Min første ”langtur”</a:t>
            </a:r>
            <a:br>
              <a:rPr lang="da-DK" sz="2400" b="1" dirty="0" smtClean="0">
                <a:ln w="19050">
                  <a:noFill/>
                  <a:prstDash val="solid"/>
                </a:ln>
              </a:rPr>
            </a:br>
            <a:r>
              <a:rPr lang="da-DK" sz="2000" dirty="0"/>
              <a:t>O</a:t>
            </a:r>
            <a:r>
              <a:rPr lang="da-DK" sz="2000" dirty="0" smtClean="0"/>
              <a:t>plæg </a:t>
            </a:r>
            <a:r>
              <a:rPr lang="da-DK" sz="2000" dirty="0"/>
              <a:t>fra </a:t>
            </a:r>
            <a:r>
              <a:rPr lang="da-DK" sz="2000" dirty="0" smtClean="0"/>
              <a:t>andre medlemmer.</a:t>
            </a:r>
          </a:p>
          <a:p>
            <a:pPr marL="361950" indent="-361950">
              <a:buFont typeface="+mj-lt"/>
              <a:buAutoNum type="arabicPeriod"/>
            </a:pPr>
            <a:r>
              <a:rPr lang="da-DK" sz="2400" b="1" dirty="0" smtClean="0">
                <a:ln w="19050">
                  <a:noFill/>
                  <a:prstDash val="solid"/>
                </a:ln>
              </a:rPr>
              <a:t>På vandet med børn</a:t>
            </a: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0" r="6312"/>
          <a:stretch/>
        </p:blipFill>
        <p:spPr>
          <a:xfrm>
            <a:off x="6619004" y="2172732"/>
            <a:ext cx="4945460" cy="33121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ktangel 6"/>
          <p:cNvSpPr/>
          <p:nvPr/>
        </p:nvSpPr>
        <p:spPr>
          <a:xfrm>
            <a:off x="867329" y="260648"/>
            <a:ext cx="313412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3200" b="1" dirty="0"/>
              <a:t>De nye på vandet</a:t>
            </a:r>
            <a:endParaRPr lang="da-DK" sz="3200" dirty="0"/>
          </a:p>
        </p:txBody>
      </p:sp>
      <p:sp>
        <p:nvSpPr>
          <p:cNvPr id="3" name="Rektangel 2"/>
          <p:cNvSpPr/>
          <p:nvPr/>
        </p:nvSpPr>
        <p:spPr>
          <a:xfrm>
            <a:off x="1164053" y="5212801"/>
            <a:ext cx="48303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i="1" dirty="0">
                <a:ln w="19050">
                  <a:noFill/>
                  <a:prstDash val="solid"/>
                </a:ln>
              </a:rPr>
              <a:t>Diskuter: Hvilke arrangementer kunne ellers være relevante for nye på </a:t>
            </a:r>
            <a:r>
              <a:rPr lang="da-DK" i="1" dirty="0" smtClean="0">
                <a:ln w="19050">
                  <a:noFill/>
                  <a:prstDash val="solid"/>
                </a:ln>
              </a:rPr>
              <a:t>vandet?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113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271464" y="186318"/>
            <a:ext cx="97616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60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Opsamling</a:t>
            </a:r>
            <a:endParaRPr lang="da-DK" sz="6000" b="1" dirty="0" smtClean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sp>
        <p:nvSpPr>
          <p:cNvPr id="5" name="Rektangel 4"/>
          <p:cNvSpPr/>
          <p:nvPr/>
        </p:nvSpPr>
        <p:spPr>
          <a:xfrm>
            <a:off x="7311305" y="1517746"/>
            <a:ext cx="257693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263"/>
            <a:r>
              <a:rPr lang="da-DK" sz="2000" b="1" dirty="0" smtClean="0">
                <a:solidFill>
                  <a:srgbClr val="F39200"/>
                </a:solidFill>
              </a:rPr>
              <a:t>De nye på vandet</a:t>
            </a:r>
          </a:p>
        </p:txBody>
      </p:sp>
      <p:pic>
        <p:nvPicPr>
          <p:cNvPr id="12" name="Billed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1265" y="2132856"/>
            <a:ext cx="3180933" cy="21206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ktangel 12"/>
          <p:cNvSpPr/>
          <p:nvPr/>
        </p:nvSpPr>
        <p:spPr>
          <a:xfrm>
            <a:off x="2054186" y="1551810"/>
            <a:ext cx="28026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263" algn="ctr"/>
            <a:r>
              <a:rPr lang="da-DK" sz="2000" b="1" dirty="0" smtClean="0">
                <a:solidFill>
                  <a:srgbClr val="F39200"/>
                </a:solidFill>
              </a:rPr>
              <a:t>Styrk klubansvaret</a:t>
            </a:r>
            <a:endParaRPr lang="da-DK" sz="2000" b="1" dirty="0">
              <a:solidFill>
                <a:srgbClr val="F39200"/>
              </a:solidFill>
            </a:endParaRPr>
          </a:p>
        </p:txBody>
      </p:sp>
      <p:sp>
        <p:nvSpPr>
          <p:cNvPr id="17" name="Rektangel 16"/>
          <p:cNvSpPr/>
          <p:nvPr/>
        </p:nvSpPr>
        <p:spPr>
          <a:xfrm>
            <a:off x="1285631" y="4562544"/>
            <a:ext cx="429580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5363" lvl="1" indent="-342900">
              <a:buBlip>
                <a:blip r:embed="rId4"/>
              </a:buBlip>
            </a:pPr>
            <a:r>
              <a:rPr lang="da-DK" sz="1600" dirty="0" smtClean="0"/>
              <a:t>Lav </a:t>
            </a:r>
            <a:r>
              <a:rPr lang="da-DK" sz="1600" dirty="0"/>
              <a:t>et værdisæt for sikkerhed </a:t>
            </a:r>
          </a:p>
          <a:p>
            <a:pPr marL="995363" lvl="1" indent="-342900">
              <a:buBlip>
                <a:blip r:embed="rId4"/>
              </a:buBlip>
            </a:pPr>
            <a:r>
              <a:rPr lang="da-DK" sz="1600" dirty="0"/>
              <a:t>Udnævn en </a:t>
            </a:r>
            <a:r>
              <a:rPr lang="da-DK" sz="1600" dirty="0" err="1"/>
              <a:t>SejlSikkert</a:t>
            </a:r>
            <a:r>
              <a:rPr lang="da-DK" sz="1600" dirty="0"/>
              <a:t>-ambassadør</a:t>
            </a:r>
          </a:p>
          <a:p>
            <a:pPr marL="995363" lvl="1" indent="-342900">
              <a:buBlip>
                <a:blip r:embed="rId4"/>
              </a:buBlip>
            </a:pPr>
            <a:r>
              <a:rPr lang="da-DK" sz="1600" dirty="0"/>
              <a:t>Opret </a:t>
            </a:r>
            <a:r>
              <a:rPr lang="da-DK" sz="1600" dirty="0" smtClean="0"/>
              <a:t>et </a:t>
            </a:r>
            <a:r>
              <a:rPr lang="da-DK" sz="1600" dirty="0" smtClean="0"/>
              <a:t>sikkerhedsudvalg</a:t>
            </a:r>
          </a:p>
          <a:p>
            <a:pPr marL="995363" lvl="1" indent="-342900">
              <a:buBlip>
                <a:blip r:embed="rId4"/>
              </a:buBlip>
            </a:pPr>
            <a:r>
              <a:rPr lang="da-DK" sz="1600" dirty="0" smtClean="0"/>
              <a:t>Lav faglige sikkerhedsarrangementer</a:t>
            </a:r>
            <a:endParaRPr lang="da-DK" sz="1600" dirty="0"/>
          </a:p>
          <a:p>
            <a:pPr marL="652463" lvl="1"/>
            <a:endParaRPr lang="da-DK" sz="1600" dirty="0" smtClean="0"/>
          </a:p>
          <a:p>
            <a:pPr marL="995363" lvl="1" indent="-342900">
              <a:buBlip>
                <a:blip r:embed="rId4"/>
              </a:buBlip>
            </a:pPr>
            <a:endParaRPr lang="da-DK" dirty="0"/>
          </a:p>
        </p:txBody>
      </p:sp>
      <p:sp>
        <p:nvSpPr>
          <p:cNvPr id="20" name="Rektangel 19"/>
          <p:cNvSpPr/>
          <p:nvPr/>
        </p:nvSpPr>
        <p:spPr>
          <a:xfrm>
            <a:off x="6286003" y="4566562"/>
            <a:ext cx="462753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95363" lvl="1" indent="-342900">
              <a:buBlip>
                <a:blip r:embed="rId4"/>
              </a:buBlip>
            </a:pPr>
            <a:r>
              <a:rPr lang="da-DK" sz="1600" dirty="0" smtClean="0"/>
              <a:t>Byd </a:t>
            </a:r>
            <a:r>
              <a:rPr lang="da-DK" sz="1600" dirty="0"/>
              <a:t>velkommen</a:t>
            </a:r>
          </a:p>
          <a:p>
            <a:pPr marL="995363" lvl="1" indent="-342900">
              <a:buBlip>
                <a:blip r:embed="rId4"/>
              </a:buBlip>
            </a:pPr>
            <a:r>
              <a:rPr lang="da-DK" sz="1600" dirty="0" smtClean="0"/>
              <a:t>Lav en mentorordning</a:t>
            </a:r>
            <a:endParaRPr lang="da-DK" sz="1600" dirty="0"/>
          </a:p>
          <a:p>
            <a:pPr marL="995363" lvl="1" indent="-342900">
              <a:buBlip>
                <a:blip r:embed="rId4"/>
              </a:buBlip>
            </a:pPr>
            <a:r>
              <a:rPr lang="da-DK" sz="1600" dirty="0"/>
              <a:t>Knyt bånd til </a:t>
            </a:r>
            <a:r>
              <a:rPr lang="da-DK" sz="1600" dirty="0" smtClean="0"/>
              <a:t>sejlerskolen</a:t>
            </a:r>
            <a:endParaRPr lang="da-DK" sz="1600" dirty="0"/>
          </a:p>
          <a:p>
            <a:pPr marL="995363" lvl="1" indent="-342900">
              <a:buBlip>
                <a:blip r:embed="rId4"/>
              </a:buBlip>
            </a:pPr>
            <a:r>
              <a:rPr lang="da-DK" sz="1600" dirty="0" smtClean="0"/>
              <a:t>Lav arrangementer </a:t>
            </a:r>
            <a:r>
              <a:rPr lang="da-DK" sz="1600" dirty="0"/>
              <a:t>for nye </a:t>
            </a:r>
            <a:r>
              <a:rPr lang="da-DK" sz="1600" dirty="0" smtClean="0"/>
              <a:t>medlemmer</a:t>
            </a:r>
          </a:p>
          <a:p>
            <a:pPr marL="995363" lvl="1" indent="-342900">
              <a:buBlip>
                <a:blip r:embed="rId4"/>
              </a:buBlip>
            </a:pPr>
            <a:endParaRPr lang="da-DK" sz="1600" dirty="0"/>
          </a:p>
        </p:txBody>
      </p:sp>
      <p:pic>
        <p:nvPicPr>
          <p:cNvPr id="14" name="Billed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r="18207" b="12170"/>
          <a:stretch/>
        </p:blipFill>
        <p:spPr>
          <a:xfrm>
            <a:off x="2054186" y="2117056"/>
            <a:ext cx="3168352" cy="2136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70838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1280404" y="465338"/>
            <a:ext cx="97616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a-DK" sz="36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r>
              <a:rPr lang="da-DK" sz="60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Inputs fra salen</a:t>
            </a:r>
            <a:endParaRPr lang="da-DK" sz="40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6000" b="1" dirty="0" smtClean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11424" y="2492896"/>
            <a:ext cx="10130665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95263" algn="ctr"/>
            <a:r>
              <a:rPr lang="da-DK" sz="3600" b="1" dirty="0" smtClean="0">
                <a:solidFill>
                  <a:srgbClr val="F39200"/>
                </a:solidFill>
              </a:rPr>
              <a:t>Kan I brug anbefalingerne i jeres klub?</a:t>
            </a:r>
          </a:p>
          <a:p>
            <a:pPr marL="195263" algn="ctr"/>
            <a:endParaRPr lang="da-DK" sz="3600" b="1" dirty="0" smtClean="0">
              <a:solidFill>
                <a:srgbClr val="F39200"/>
              </a:solidFill>
            </a:endParaRPr>
          </a:p>
          <a:p>
            <a:pPr marL="195263" algn="ctr"/>
            <a:r>
              <a:rPr lang="da-DK" sz="3600" b="1" dirty="0" smtClean="0">
                <a:solidFill>
                  <a:srgbClr val="F39200"/>
                </a:solidFill>
              </a:rPr>
              <a:t>Hvordan </a:t>
            </a:r>
            <a:r>
              <a:rPr lang="da-DK" sz="3600" b="1" dirty="0">
                <a:solidFill>
                  <a:srgbClr val="F39200"/>
                </a:solidFill>
              </a:rPr>
              <a:t>sikrer vi at </a:t>
            </a:r>
            <a:r>
              <a:rPr lang="da-DK" sz="3600" b="1" dirty="0" smtClean="0">
                <a:solidFill>
                  <a:srgbClr val="F39200"/>
                </a:solidFill>
              </a:rPr>
              <a:t>sikkerhedskulturen </a:t>
            </a:r>
          </a:p>
          <a:p>
            <a:pPr marL="195263" algn="ctr"/>
            <a:r>
              <a:rPr lang="da-DK" sz="3600" b="1" dirty="0" smtClean="0">
                <a:solidFill>
                  <a:srgbClr val="F39200"/>
                </a:solidFill>
              </a:rPr>
              <a:t>holder ved i klubben?</a:t>
            </a:r>
            <a:endParaRPr lang="da-DK" sz="3600" b="1" dirty="0">
              <a:solidFill>
                <a:srgbClr val="F39200"/>
              </a:solidFill>
            </a:endParaRPr>
          </a:p>
          <a:p>
            <a:pPr marL="481013" indent="-285750">
              <a:buFont typeface="Arial" panose="020B0604020202020204" pitchFamily="34" charset="0"/>
              <a:buChar char="•"/>
            </a:pPr>
            <a:endParaRPr lang="da-DK" sz="2000" dirty="0"/>
          </a:p>
          <a:p>
            <a:pPr marL="195263"/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2385948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234930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Tag det første skridt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  <a:p>
            <a:pPr algn="l"/>
            <a:endParaRPr lang="da-DK" sz="32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479376" y="1649512"/>
            <a:ext cx="107141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800" dirty="0">
              <a:solidFill>
                <a:srgbClr val="F39200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1199456" y="2852936"/>
            <a:ext cx="54913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40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Book et </a:t>
            </a:r>
            <a:r>
              <a:rPr lang="da-DK" sz="40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besøg af </a:t>
            </a:r>
            <a:r>
              <a:rPr lang="da-DK" sz="4000" b="1" dirty="0" err="1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SejlSikkert</a:t>
            </a:r>
            <a:r>
              <a:rPr lang="da-DK" sz="40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 i dag!</a:t>
            </a:r>
            <a:endParaRPr lang="da-DK" sz="40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4000" b="1" dirty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40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40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40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</p:txBody>
      </p:sp>
      <p:pic>
        <p:nvPicPr>
          <p:cNvPr id="8" name="Billed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4"/>
          <a:stretch/>
        </p:blipFill>
        <p:spPr>
          <a:xfrm>
            <a:off x="6942004" y="2152656"/>
            <a:ext cx="4251550" cy="30170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2727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/>
          <p:cNvSpPr txBox="1">
            <a:spLocks/>
          </p:cNvSpPr>
          <p:nvPr/>
        </p:nvSpPr>
        <p:spPr>
          <a:xfrm>
            <a:off x="831276" y="475611"/>
            <a:ext cx="1052944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a-DK" sz="54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Mere info på sejlsikkert.dk</a:t>
            </a:r>
            <a:endParaRPr lang="da-DK" sz="5400" b="1" dirty="0">
              <a:ln w="19050">
                <a:noFill/>
                <a:prstDash val="solid"/>
              </a:ln>
              <a:solidFill>
                <a:srgbClr val="3A8AB2"/>
              </a:solidFill>
            </a:endParaRPr>
          </a:p>
        </p:txBody>
      </p:sp>
      <p:sp>
        <p:nvSpPr>
          <p:cNvPr id="4" name="Rektangel 3"/>
          <p:cNvSpPr/>
          <p:nvPr/>
        </p:nvSpPr>
        <p:spPr>
          <a:xfrm>
            <a:off x="710414" y="5419024"/>
            <a:ext cx="1847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da-DK" sz="2800" dirty="0"/>
          </a:p>
        </p:txBody>
      </p:sp>
      <p:sp>
        <p:nvSpPr>
          <p:cNvPr id="9" name="Rektangel 8"/>
          <p:cNvSpPr/>
          <p:nvPr/>
        </p:nvSpPr>
        <p:spPr>
          <a:xfrm>
            <a:off x="1127448" y="2348880"/>
            <a:ext cx="80811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000" dirty="0"/>
              <a:t>Her kan du bl.a</a:t>
            </a:r>
            <a:r>
              <a:rPr lang="da-DK" sz="2000" dirty="0" smtClean="0"/>
              <a:t>.:</a:t>
            </a:r>
          </a:p>
          <a:p>
            <a:endParaRPr lang="da-DK" sz="20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Booke en instruktør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Bestille materialer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Få inspiration til arrangementer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a-DK" sz="2800" b="1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Finde alle de </a:t>
            </a:r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øvrige anbefalinger fra </a:t>
            </a:r>
            <a:b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</a:br>
            <a:r>
              <a:rPr lang="da-DK" sz="2800" b="1" dirty="0" smtClean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”Sikkerhed i Klubben” konceptet</a:t>
            </a:r>
          </a:p>
          <a:p>
            <a:endParaRPr lang="da-DK" sz="28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da-DK" sz="2400" b="1" dirty="0" smtClean="0">
              <a:ln w="19050">
                <a:noFill/>
                <a:prstDash val="solid"/>
              </a:ln>
              <a:solidFill>
                <a:srgbClr val="F39200"/>
              </a:solidFill>
            </a:endParaRPr>
          </a:p>
          <a:p>
            <a:endParaRPr lang="da-DK" sz="2000" b="1" dirty="0" smtClean="0">
              <a:ln w="19050">
                <a:noFill/>
                <a:prstDash val="solid"/>
              </a:ln>
            </a:endParaRP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14"/>
          <a:stretch/>
        </p:blipFill>
        <p:spPr>
          <a:xfrm>
            <a:off x="7410728" y="2420888"/>
            <a:ext cx="4060396" cy="288031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4746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767408" y="2196354"/>
            <a:ext cx="42484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b="1" dirty="0" smtClean="0">
                <a:solidFill>
                  <a:srgbClr val="F39200"/>
                </a:solidFill>
              </a:rPr>
              <a:t>460</a:t>
            </a:r>
            <a:r>
              <a:rPr lang="da-DK" sz="4400" b="1" dirty="0" smtClean="0">
                <a:solidFill>
                  <a:srgbClr val="F39200"/>
                </a:solidFill>
              </a:rPr>
              <a:t> </a:t>
            </a:r>
            <a:r>
              <a:rPr lang="da-DK" sz="3600" dirty="0" smtClean="0"/>
              <a:t>ambassadører</a:t>
            </a:r>
          </a:p>
          <a:p>
            <a:r>
              <a:rPr lang="da-DK" sz="3600" b="1" dirty="0">
                <a:solidFill>
                  <a:srgbClr val="F39200"/>
                </a:solidFill>
              </a:rPr>
              <a:t>27</a:t>
            </a:r>
            <a:r>
              <a:rPr lang="da-DK" sz="3600" dirty="0" smtClean="0"/>
              <a:t> instruktører</a:t>
            </a:r>
            <a:endParaRPr lang="da-DK" sz="3600" dirty="0"/>
          </a:p>
          <a:p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419" y="620688"/>
            <a:ext cx="5699520" cy="3785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ladsholder til indhold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9" b="15435"/>
          <a:stretch/>
        </p:blipFill>
        <p:spPr>
          <a:xfrm>
            <a:off x="4143269" y="3501008"/>
            <a:ext cx="5204297" cy="2160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Rektangel 8"/>
          <p:cNvSpPr/>
          <p:nvPr/>
        </p:nvSpPr>
        <p:spPr>
          <a:xfrm>
            <a:off x="767408" y="620688"/>
            <a:ext cx="337586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2400" b="1" dirty="0" smtClean="0"/>
              <a:t>Det laver vi</a:t>
            </a:r>
          </a:p>
          <a:p>
            <a:r>
              <a:rPr lang="da-DK" sz="3600" b="1" dirty="0" smtClean="0">
                <a:solidFill>
                  <a:srgbClr val="F39200"/>
                </a:solidFill>
              </a:rPr>
              <a:t>Netværksindsats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1032852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665859" y="620688"/>
            <a:ext cx="4248472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b="1" dirty="0" smtClean="0"/>
              <a:t>Det </a:t>
            </a:r>
            <a:r>
              <a:rPr lang="da-DK" sz="2400" b="1" dirty="0"/>
              <a:t>laver </a:t>
            </a:r>
            <a:r>
              <a:rPr lang="da-DK" sz="2400" b="1" dirty="0" smtClean="0"/>
              <a:t>vi</a:t>
            </a:r>
            <a:endParaRPr lang="da-DK" sz="2400" b="1" dirty="0" smtClean="0">
              <a:solidFill>
                <a:srgbClr val="F39200"/>
              </a:solidFill>
            </a:endParaRPr>
          </a:p>
          <a:p>
            <a:r>
              <a:rPr lang="da-DK" sz="3600" b="1" dirty="0" smtClean="0">
                <a:solidFill>
                  <a:srgbClr val="F39200"/>
                </a:solidFill>
              </a:rPr>
              <a:t>Temakampagner</a:t>
            </a:r>
            <a:endParaRPr lang="da-DK" sz="3600" dirty="0"/>
          </a:p>
          <a:p>
            <a:endParaRPr lang="da-DK" dirty="0"/>
          </a:p>
        </p:txBody>
      </p:sp>
      <p:pic>
        <p:nvPicPr>
          <p:cNvPr id="8" name="Picture 2" descr="https://scontent-cph2-1.xx.fbcdn.net/v/t1.0-9/98378527_3807421072632547_3656556021318418432_o.jpg?_nc_cat=100&amp;_nc_sid=6e5ad9&amp;_nc_oc=AQkWp26S9Awnh7ORFHA2fMTsvTVpS1YoyOKuPnUX7n9vdw0PbGKB7nVD10vjVBK5Rs0&amp;_nc_ht=scontent-cph2-1.xx&amp;oh=868b335ba6cdc22f9211fa11447f6957&amp;oe=5F05F3A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6" y="3284984"/>
            <a:ext cx="4478625" cy="23574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/>
          <p:cNvPicPr>
            <a:picLocks noChangeAspect="1"/>
          </p:cNvPicPr>
          <p:nvPr/>
        </p:nvPicPr>
        <p:blipFill rotWithShape="1">
          <a:blip r:embed="rId3"/>
          <a:srcRect l="15689"/>
          <a:stretch/>
        </p:blipFill>
        <p:spPr>
          <a:xfrm>
            <a:off x="8771031" y="383796"/>
            <a:ext cx="2861438" cy="2618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2" t="15676" r="8361" b="10892"/>
          <a:stretch/>
        </p:blipFill>
        <p:spPr bwMode="auto">
          <a:xfrm>
            <a:off x="4151784" y="1556325"/>
            <a:ext cx="5017479" cy="34573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led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75520" y="3537499"/>
            <a:ext cx="3578305" cy="2104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3484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/>
        </p:nvSpPr>
        <p:spPr>
          <a:xfrm>
            <a:off x="1631504" y="620688"/>
            <a:ext cx="9159787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2400" b="1" dirty="0" smtClean="0"/>
              <a:t>Det </a:t>
            </a:r>
            <a:r>
              <a:rPr lang="da-DK" sz="2400" b="1" dirty="0"/>
              <a:t>laver </a:t>
            </a:r>
            <a:r>
              <a:rPr lang="da-DK" sz="2400" b="1" dirty="0" smtClean="0"/>
              <a:t>vi</a:t>
            </a:r>
            <a:endParaRPr lang="da-DK" sz="2400" b="1" dirty="0" smtClean="0">
              <a:solidFill>
                <a:srgbClr val="F39200"/>
              </a:solidFill>
            </a:endParaRPr>
          </a:p>
          <a:p>
            <a:pPr algn="ctr"/>
            <a:r>
              <a:rPr lang="da-DK" sz="3600" b="1" dirty="0" smtClean="0">
                <a:solidFill>
                  <a:srgbClr val="F39200"/>
                </a:solidFill>
              </a:rPr>
              <a:t>Sikkerhedsmaterialer</a:t>
            </a:r>
            <a:endParaRPr lang="da-DK" sz="3600" dirty="0"/>
          </a:p>
          <a:p>
            <a:endParaRPr lang="da-DK" dirty="0"/>
          </a:p>
        </p:txBody>
      </p:sp>
      <p:pic>
        <p:nvPicPr>
          <p:cNvPr id="2" name="Billed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3712" y="3010853"/>
            <a:ext cx="2169611" cy="21696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32" y="3013700"/>
            <a:ext cx="2163916" cy="21639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ktangel 3"/>
          <p:cNvSpPr/>
          <p:nvPr/>
        </p:nvSpPr>
        <p:spPr>
          <a:xfrm>
            <a:off x="1847528" y="1879467"/>
            <a:ext cx="30203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2800" b="1" dirty="0" smtClean="0">
                <a:solidFill>
                  <a:srgbClr val="3A8AB2"/>
                </a:solidFill>
              </a:rPr>
              <a:t>Digitale materialer</a:t>
            </a:r>
            <a:r>
              <a:rPr lang="da-DK" b="1" dirty="0" smtClean="0">
                <a:solidFill>
                  <a:srgbClr val="F39200"/>
                </a:solidFill>
              </a:rPr>
              <a:t> </a:t>
            </a:r>
            <a:endParaRPr lang="da-DK" dirty="0"/>
          </a:p>
        </p:txBody>
      </p:sp>
      <p:sp>
        <p:nvSpPr>
          <p:cNvPr id="12" name="Rektangel 11"/>
          <p:cNvSpPr/>
          <p:nvPr/>
        </p:nvSpPr>
        <p:spPr>
          <a:xfrm>
            <a:off x="7723377" y="1879467"/>
            <a:ext cx="293003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2800" b="1" dirty="0" smtClean="0">
                <a:solidFill>
                  <a:srgbClr val="3A8AB2"/>
                </a:solidFill>
              </a:rPr>
              <a:t>Fysiske materialer</a:t>
            </a:r>
            <a:r>
              <a:rPr lang="da-DK" b="1" dirty="0" smtClean="0">
                <a:solidFill>
                  <a:srgbClr val="F39200"/>
                </a:solidFill>
              </a:rPr>
              <a:t> </a:t>
            </a:r>
            <a:endParaRPr lang="da-DK" dirty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120" y="2738136"/>
            <a:ext cx="4125960" cy="2842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29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endParaRPr lang="da-DK" dirty="0"/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2135560" y="1484784"/>
            <a:ext cx="8366720" cy="4525963"/>
          </a:xfrm>
        </p:spPr>
        <p:txBody>
          <a:bodyPr/>
          <a:lstStyle/>
          <a:p>
            <a:pPr marL="0" indent="0" algn="ctr">
              <a:buNone/>
            </a:pPr>
            <a:endParaRPr lang="da-DK" sz="4400" b="1" dirty="0" smtClean="0"/>
          </a:p>
          <a:p>
            <a:pPr marL="0" indent="0" algn="ctr">
              <a:buNone/>
            </a:pPr>
            <a:r>
              <a:rPr lang="da-DK" sz="4400" b="1" dirty="0" smtClean="0"/>
              <a:t>Hvordan tager din klub ansvar for den lokale sikkerhedskultur?</a:t>
            </a:r>
          </a:p>
          <a:p>
            <a:pPr marL="0" indent="0" algn="ctr">
              <a:buNone/>
            </a:pPr>
            <a:endParaRPr lang="da-DK" dirty="0"/>
          </a:p>
          <a:p>
            <a:pPr marL="0" indent="0" algn="ctr">
              <a:buNone/>
            </a:pPr>
            <a:r>
              <a:rPr lang="da-DK" dirty="0" smtClean="0"/>
              <a:t>Nævn et konkret eksempel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37666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7422" y="262662"/>
            <a:ext cx="10670976" cy="1143000"/>
          </a:xfrm>
        </p:spPr>
        <p:txBody>
          <a:bodyPr>
            <a:normAutofit/>
          </a:bodyPr>
          <a:lstStyle/>
          <a:p>
            <a:r>
              <a:rPr lang="da-DK" sz="48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Om konceptet</a:t>
            </a:r>
            <a:endParaRPr lang="da-DK" sz="3200" b="1" dirty="0">
              <a:ln w="19050">
                <a:noFill/>
                <a:prstDash val="solid"/>
              </a:ln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074810" y="1803471"/>
            <a:ext cx="1721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 smtClean="0">
                <a:solidFill>
                  <a:srgbClr val="F39200"/>
                </a:solidFill>
              </a:rPr>
              <a:t>Let </a:t>
            </a:r>
            <a:r>
              <a:rPr lang="da-DK" sz="2400" b="1" dirty="0" smtClean="0">
                <a:solidFill>
                  <a:srgbClr val="F39200"/>
                </a:solidFill>
              </a:rPr>
              <a:t>at </a:t>
            </a:r>
            <a:r>
              <a:rPr lang="da-DK" sz="2400" b="1" dirty="0" smtClean="0">
                <a:solidFill>
                  <a:srgbClr val="F39200"/>
                </a:solidFill>
              </a:rPr>
              <a:t>gå </a:t>
            </a:r>
            <a:r>
              <a:rPr lang="da-DK" sz="2400" b="1" dirty="0" smtClean="0">
                <a:solidFill>
                  <a:srgbClr val="F39200"/>
                </a:solidFill>
              </a:rPr>
              <a:t>til</a:t>
            </a:r>
          </a:p>
          <a:p>
            <a:pPr algn="ctr"/>
            <a:endParaRPr lang="da-DK" sz="2400" b="1" dirty="0" smtClean="0">
              <a:solidFill>
                <a:srgbClr val="F39200"/>
              </a:solidFill>
            </a:endParaRPr>
          </a:p>
          <a:p>
            <a:pPr algn="ctr"/>
            <a:endParaRPr lang="da-DK" sz="2400" b="1" dirty="0">
              <a:solidFill>
                <a:srgbClr val="F39200"/>
              </a:solidFill>
            </a:endParaRPr>
          </a:p>
        </p:txBody>
      </p:sp>
      <p:sp>
        <p:nvSpPr>
          <p:cNvPr id="4" name="AutoShape 4" descr="Havmiljøvogter - Home | Faceboo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a-DK"/>
          </a:p>
        </p:txBody>
      </p:sp>
      <p:pic>
        <p:nvPicPr>
          <p:cNvPr id="16" name="Billed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47" y="4026788"/>
            <a:ext cx="1004309" cy="1004309"/>
          </a:xfrm>
          <a:prstGeom prst="rect">
            <a:avLst/>
          </a:prstGeom>
        </p:spPr>
      </p:pic>
      <p:pic>
        <p:nvPicPr>
          <p:cNvPr id="17" name="Billed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94"/>
          <a:stretch/>
        </p:blipFill>
        <p:spPr>
          <a:xfrm>
            <a:off x="1841214" y="4485383"/>
            <a:ext cx="1697992" cy="514436"/>
          </a:xfrm>
          <a:prstGeom prst="rect">
            <a:avLst/>
          </a:prstGeom>
        </p:spPr>
      </p:pic>
      <p:pic>
        <p:nvPicPr>
          <p:cNvPr id="18" name="Billed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736" y="3135301"/>
            <a:ext cx="1268736" cy="1133166"/>
          </a:xfrm>
          <a:prstGeom prst="rect">
            <a:avLst/>
          </a:prstGeom>
        </p:spPr>
      </p:pic>
      <p:pic>
        <p:nvPicPr>
          <p:cNvPr id="19" name="Billede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61" b="26881"/>
          <a:stretch/>
        </p:blipFill>
        <p:spPr>
          <a:xfrm>
            <a:off x="418697" y="3022301"/>
            <a:ext cx="1933639" cy="835153"/>
          </a:xfrm>
          <a:prstGeom prst="rect">
            <a:avLst/>
          </a:prstGeom>
        </p:spPr>
      </p:pic>
      <p:sp>
        <p:nvSpPr>
          <p:cNvPr id="20" name="Rektangel 19"/>
          <p:cNvSpPr/>
          <p:nvPr/>
        </p:nvSpPr>
        <p:spPr>
          <a:xfrm>
            <a:off x="4990216" y="1705046"/>
            <a:ext cx="221156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2400" b="1" dirty="0">
                <a:solidFill>
                  <a:srgbClr val="F39200"/>
                </a:solidFill>
              </a:rPr>
              <a:t>Anbefalingerne </a:t>
            </a:r>
            <a:endParaRPr lang="da-DK" sz="2400" b="1" dirty="0" smtClean="0">
              <a:solidFill>
                <a:srgbClr val="F39200"/>
              </a:solidFill>
            </a:endParaRPr>
          </a:p>
          <a:p>
            <a:pPr algn="ctr"/>
            <a:r>
              <a:rPr lang="da-DK" sz="2400" b="1" dirty="0" smtClean="0">
                <a:solidFill>
                  <a:srgbClr val="F39200"/>
                </a:solidFill>
              </a:rPr>
              <a:t>er </a:t>
            </a:r>
            <a:r>
              <a:rPr lang="da-DK" sz="2400" b="1" dirty="0">
                <a:solidFill>
                  <a:srgbClr val="F39200"/>
                </a:solidFill>
              </a:rPr>
              <a:t>legoklodser</a:t>
            </a:r>
          </a:p>
        </p:txBody>
      </p:sp>
      <p:sp>
        <p:nvSpPr>
          <p:cNvPr id="21" name="Rektangel 20"/>
          <p:cNvSpPr/>
          <p:nvPr/>
        </p:nvSpPr>
        <p:spPr>
          <a:xfrm>
            <a:off x="9120374" y="1705047"/>
            <a:ext cx="214802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a-DK" sz="2400" b="1" dirty="0">
                <a:solidFill>
                  <a:srgbClr val="F39200"/>
                </a:solidFill>
              </a:rPr>
              <a:t>Igangsættende </a:t>
            </a:r>
            <a:endParaRPr lang="da-DK" sz="2400" b="1" dirty="0" smtClean="0">
              <a:solidFill>
                <a:srgbClr val="F39200"/>
              </a:solidFill>
            </a:endParaRPr>
          </a:p>
          <a:p>
            <a:pPr algn="ctr"/>
            <a:r>
              <a:rPr lang="da-DK" sz="2400" b="1" dirty="0" smtClean="0">
                <a:solidFill>
                  <a:srgbClr val="F39200"/>
                </a:solidFill>
              </a:rPr>
              <a:t>inspiration</a:t>
            </a:r>
            <a:endParaRPr lang="da-DK" sz="2000" dirty="0"/>
          </a:p>
        </p:txBody>
      </p:sp>
      <p:graphicFrame>
        <p:nvGraphicFramePr>
          <p:cNvPr id="22" name="Diagram 21"/>
          <p:cNvGraphicFramePr/>
          <p:nvPr>
            <p:extLst>
              <p:ext uri="{D42A27DB-BD31-4B8C-83A1-F6EECF244321}">
                <p14:modId xmlns:p14="http://schemas.microsoft.com/office/powerpoint/2010/main" val="4092254893"/>
              </p:ext>
            </p:extLst>
          </p:nvPr>
        </p:nvGraphicFramePr>
        <p:xfrm>
          <a:off x="4698309" y="3034828"/>
          <a:ext cx="2795382" cy="227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4" name="Billede 2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6434" y="2737686"/>
            <a:ext cx="2759665" cy="2772152"/>
          </a:xfrm>
          <a:prstGeom prst="rect">
            <a:avLst/>
          </a:prstGeom>
        </p:spPr>
      </p:pic>
      <p:sp>
        <p:nvSpPr>
          <p:cNvPr id="25" name="Rektangel 24"/>
          <p:cNvSpPr/>
          <p:nvPr/>
        </p:nvSpPr>
        <p:spPr>
          <a:xfrm>
            <a:off x="1259866" y="5200430"/>
            <a:ext cx="19857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2400" dirty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SEJL</a:t>
            </a:r>
            <a:r>
              <a:rPr lang="da-DK" sz="2400" b="1" dirty="0">
                <a:ln w="19050">
                  <a:noFill/>
                  <a:prstDash val="solid"/>
                </a:ln>
                <a:solidFill>
                  <a:srgbClr val="F39200"/>
                </a:solidFill>
              </a:rPr>
              <a:t>SIKKERT</a:t>
            </a:r>
            <a:endParaRPr lang="da-DK" sz="2400" dirty="0"/>
          </a:p>
        </p:txBody>
      </p:sp>
    </p:spTree>
    <p:extLst>
      <p:ext uri="{BB962C8B-B14F-4D97-AF65-F5344CB8AC3E}">
        <p14:creationId xmlns:p14="http://schemas.microsoft.com/office/powerpoint/2010/main" val="89535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45860" y="260648"/>
            <a:ext cx="10670976" cy="1143000"/>
          </a:xfrm>
        </p:spPr>
        <p:txBody>
          <a:bodyPr>
            <a:normAutofit/>
          </a:bodyPr>
          <a:lstStyle/>
          <a:p>
            <a:r>
              <a:rPr lang="da-DK" sz="4800" b="1" dirty="0" smtClean="0">
                <a:ln w="19050">
                  <a:noFill/>
                  <a:prstDash val="solid"/>
                </a:ln>
                <a:solidFill>
                  <a:srgbClr val="3A8AB2"/>
                </a:solidFill>
              </a:rPr>
              <a:t>Baggrund</a:t>
            </a:r>
            <a:endParaRPr lang="da-DK" sz="3200" b="1" dirty="0">
              <a:ln w="19050">
                <a:noFill/>
                <a:prstDash val="solid"/>
              </a:ln>
            </a:endParaRPr>
          </a:p>
        </p:txBody>
      </p:sp>
      <p:sp>
        <p:nvSpPr>
          <p:cNvPr id="5" name="Tekstboks 4"/>
          <p:cNvSpPr txBox="1"/>
          <p:nvPr/>
        </p:nvSpPr>
        <p:spPr>
          <a:xfrm>
            <a:off x="1055440" y="2449922"/>
            <a:ext cx="547260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 smtClean="0">
                <a:solidFill>
                  <a:srgbClr val="F39200"/>
                </a:solidFill>
              </a:rPr>
              <a:t>Nye tider – vandet er varmt!</a:t>
            </a:r>
          </a:p>
          <a:p>
            <a:r>
              <a:rPr lang="da-DK" sz="2000" dirty="0" smtClean="0"/>
              <a:t>Interessen </a:t>
            </a:r>
            <a:r>
              <a:rPr lang="da-DK" sz="2000" dirty="0"/>
              <a:t>for vandaktiviteter er i kraftig </a:t>
            </a:r>
            <a:r>
              <a:rPr lang="da-DK" sz="2000" dirty="0" smtClean="0"/>
              <a:t>fremgang.</a:t>
            </a:r>
            <a:endParaRPr lang="da-DK" sz="2000" dirty="0"/>
          </a:p>
          <a:p>
            <a:pPr lvl="1"/>
            <a:endParaRPr lang="da-DK" sz="2400" b="1" dirty="0" smtClean="0">
              <a:solidFill>
                <a:srgbClr val="F39200"/>
              </a:solidFill>
            </a:endParaRPr>
          </a:p>
          <a:p>
            <a:r>
              <a:rPr lang="da-DK" sz="2400" b="1" dirty="0" smtClean="0">
                <a:solidFill>
                  <a:srgbClr val="F39200"/>
                </a:solidFill>
              </a:rPr>
              <a:t>Udfordringen</a:t>
            </a:r>
            <a:endParaRPr lang="da-DK" sz="2000" dirty="0"/>
          </a:p>
          <a:p>
            <a:r>
              <a:rPr lang="da-DK" sz="2000" dirty="0" smtClean="0"/>
              <a:t>Hvordan </a:t>
            </a:r>
            <a:r>
              <a:rPr lang="da-DK" sz="2000" dirty="0"/>
              <a:t>sikrer </a:t>
            </a:r>
            <a:r>
              <a:rPr lang="da-DK" sz="2000" dirty="0" smtClean="0"/>
              <a:t>vi, </a:t>
            </a:r>
            <a:r>
              <a:rPr lang="da-DK" sz="2000" dirty="0"/>
              <a:t>at de </a:t>
            </a:r>
            <a:r>
              <a:rPr lang="da-DK" sz="2000" dirty="0" smtClean="0"/>
              <a:t>nye på vandet </a:t>
            </a:r>
            <a:r>
              <a:rPr lang="da-DK" sz="2000" dirty="0"/>
              <a:t>får sikkerhed med i bagagen fra starten</a:t>
            </a:r>
            <a:r>
              <a:rPr lang="da-DK" sz="2000" dirty="0" smtClean="0"/>
              <a:t>?</a:t>
            </a:r>
          </a:p>
          <a:p>
            <a:endParaRPr lang="da-DK" sz="2000" dirty="0"/>
          </a:p>
          <a:p>
            <a:endParaRPr lang="da-DK" sz="2000" dirty="0" smtClean="0"/>
          </a:p>
          <a:p>
            <a:endParaRPr lang="da-DK" sz="2000" dirty="0" smtClean="0"/>
          </a:p>
          <a:p>
            <a:endParaRPr lang="da-DK" sz="2000" dirty="0" smtClean="0"/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072"/>
          <a:stretch/>
        </p:blipFill>
        <p:spPr>
          <a:xfrm>
            <a:off x="7608168" y="1916832"/>
            <a:ext cx="3933056" cy="34976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7201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b="1" dirty="0" err="1" smtClean="0">
                <a:solidFill>
                  <a:srgbClr val="3A8AB2"/>
                </a:solidFill>
              </a:rPr>
              <a:t>What’s</a:t>
            </a:r>
            <a:r>
              <a:rPr lang="da-DK" b="1" dirty="0" smtClean="0">
                <a:solidFill>
                  <a:srgbClr val="3A8AB2"/>
                </a:solidFill>
              </a:rPr>
              <a:t> in it </a:t>
            </a:r>
            <a:r>
              <a:rPr lang="da-DK" b="1" dirty="0" smtClean="0">
                <a:solidFill>
                  <a:srgbClr val="F39200"/>
                </a:solidFill>
              </a:rPr>
              <a:t>for </a:t>
            </a:r>
            <a:r>
              <a:rPr lang="da-DK" b="1" dirty="0" err="1" smtClean="0">
                <a:solidFill>
                  <a:srgbClr val="F39200"/>
                </a:solidFill>
              </a:rPr>
              <a:t>us</a:t>
            </a:r>
            <a:r>
              <a:rPr lang="da-DK" b="1" dirty="0" smtClean="0">
                <a:solidFill>
                  <a:srgbClr val="F39200"/>
                </a:solidFill>
              </a:rPr>
              <a:t>?</a:t>
            </a:r>
            <a:endParaRPr lang="da-DK" b="1" dirty="0">
              <a:solidFill>
                <a:srgbClr val="F39200"/>
              </a:solidFill>
            </a:endParaRPr>
          </a:p>
        </p:txBody>
      </p:sp>
      <p:sp>
        <p:nvSpPr>
          <p:cNvPr id="3" name="Rektangel 2"/>
          <p:cNvSpPr/>
          <p:nvPr/>
        </p:nvSpPr>
        <p:spPr>
          <a:xfrm>
            <a:off x="917212" y="2492896"/>
            <a:ext cx="705678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a-DK" sz="3600" b="1" dirty="0">
                <a:solidFill>
                  <a:srgbClr val="F39200"/>
                </a:solidFill>
              </a:rPr>
              <a:t>At </a:t>
            </a:r>
            <a:r>
              <a:rPr lang="da-DK" sz="3600" b="1" dirty="0">
                <a:solidFill>
                  <a:srgbClr val="F39200"/>
                </a:solidFill>
              </a:rPr>
              <a:t>tage socialt ansvar og vise det!</a:t>
            </a:r>
          </a:p>
          <a:p>
            <a:endParaRPr lang="da-DK" sz="2800" b="1" dirty="0"/>
          </a:p>
          <a:p>
            <a:r>
              <a:rPr lang="da-DK" sz="3600" b="1" dirty="0">
                <a:solidFill>
                  <a:srgbClr val="F39200"/>
                </a:solidFill>
              </a:rPr>
              <a:t>Nye medlemmer og fastholdelse</a:t>
            </a:r>
            <a:endParaRPr lang="da-DK" sz="3600" b="1" dirty="0">
              <a:solidFill>
                <a:srgbClr val="F39200"/>
              </a:solidFill>
            </a:endParaRPr>
          </a:p>
          <a:p>
            <a:r>
              <a:rPr lang="da-DK" sz="2800" dirty="0"/>
              <a:t>Sikkerhed = </a:t>
            </a:r>
            <a:r>
              <a:rPr lang="da-DK" sz="2800" dirty="0" smtClean="0"/>
              <a:t>Tryghed</a:t>
            </a:r>
            <a:endParaRPr lang="da-DK" sz="2800" dirty="0"/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" r="18207" b="12170"/>
          <a:stretch/>
        </p:blipFill>
        <p:spPr>
          <a:xfrm>
            <a:off x="7998383" y="3068960"/>
            <a:ext cx="3686200" cy="24856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0980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rugerdefineret design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Kontortema">
  <a:themeElements>
    <a:clrScheme name="Kont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ont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22761</TotalTime>
  <Words>1303</Words>
  <Application>Microsoft Office PowerPoint</Application>
  <PresentationFormat>Widescreen</PresentationFormat>
  <Paragraphs>266</Paragraphs>
  <Slides>26</Slides>
  <Notes>21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26</vt:i4>
      </vt:variant>
    </vt:vector>
  </HeadingPairs>
  <TitlesOfParts>
    <vt:vector size="31" baseType="lpstr">
      <vt:lpstr>Arial</vt:lpstr>
      <vt:lpstr>Calibri</vt:lpstr>
      <vt:lpstr>Courier New</vt:lpstr>
      <vt:lpstr>Kontortema</vt:lpstr>
      <vt:lpstr>Brugerdefineret design</vt:lpstr>
      <vt:lpstr>SEJLSIKKERT   Sikkerhed  i klubben  Sten Emborg  &amp; Sune Abelgren Olsen </vt:lpstr>
      <vt:lpstr>SEJLSIKKERT</vt:lpstr>
      <vt:lpstr>PowerPoint-præsentation</vt:lpstr>
      <vt:lpstr>PowerPoint-præsentation</vt:lpstr>
      <vt:lpstr>PowerPoint-præsentation</vt:lpstr>
      <vt:lpstr>SEJLSIKKERT</vt:lpstr>
      <vt:lpstr>Om konceptet</vt:lpstr>
      <vt:lpstr>Baggrund</vt:lpstr>
      <vt:lpstr>What’s in it for us?</vt:lpstr>
      <vt:lpstr>Formål - hvad vil vi?</vt:lpstr>
      <vt:lpstr>SEJLSIKKERT  Få styrket sikkerhedskultur og nye medlemmer 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Fastholdelse af medlemmer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PowerPoint-præsentation</vt:lpstr>
    </vt:vector>
  </TitlesOfParts>
  <Company>Statens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MOB-BLIV OMBORD Mand over bord er en livstruende situation og må for alt i verden undgås hvis overhovedet muligt</dc:title>
  <dc:creator>Sten Emborg</dc:creator>
  <cp:lastModifiedBy>Sune Abelgren Nielsen</cp:lastModifiedBy>
  <cp:revision>597</cp:revision>
  <cp:lastPrinted>2021-10-28T07:39:41Z</cp:lastPrinted>
  <dcterms:created xsi:type="dcterms:W3CDTF">2017-10-23T14:35:54Z</dcterms:created>
  <dcterms:modified xsi:type="dcterms:W3CDTF">2021-11-11T14:47:36Z</dcterms:modified>
</cp:coreProperties>
</file>